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7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238" autoAdjust="0"/>
  </p:normalViewPr>
  <p:slideViewPr>
    <p:cSldViewPr snapToGrid="0">
      <p:cViewPr varScale="1">
        <p:scale>
          <a:sx n="81" d="100"/>
          <a:sy n="81" d="100"/>
        </p:scale>
        <p:origin x="860" y="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shia A. Birts" userId="01d509de-6abc-4267-b849-0a1228a9f770" providerId="ADAL" clId="{5CDC752A-4395-4E49-9A4E-64960B595C28}"/>
    <pc:docChg chg="custSel addSld delSld modSld">
      <pc:chgData name="Teshia A. Birts" userId="01d509de-6abc-4267-b849-0a1228a9f770" providerId="ADAL" clId="{5CDC752A-4395-4E49-9A4E-64960B595C28}" dt="2025-04-01T19:42:35.896" v="30" actId="478"/>
      <pc:docMkLst>
        <pc:docMk/>
      </pc:docMkLst>
      <pc:sldChg chg="modSp mod">
        <pc:chgData name="Teshia A. Birts" userId="01d509de-6abc-4267-b849-0a1228a9f770" providerId="ADAL" clId="{5CDC752A-4395-4E49-9A4E-64960B595C28}" dt="2025-04-01T19:39:19.881" v="1" actId="1076"/>
        <pc:sldMkLst>
          <pc:docMk/>
          <pc:sldMk cId="0" sldId="258"/>
        </pc:sldMkLst>
        <pc:spChg chg="mod">
          <ac:chgData name="Teshia A. Birts" userId="01d509de-6abc-4267-b849-0a1228a9f770" providerId="ADAL" clId="{5CDC752A-4395-4E49-9A4E-64960B595C28}" dt="2025-04-01T19:39:19.284" v="0" actId="207"/>
          <ac:spMkLst>
            <pc:docMk/>
            <pc:sldMk cId="0" sldId="258"/>
            <ac:spMk id="5" creationId="{00000000-0000-0000-0000-000000000000}"/>
          </ac:spMkLst>
        </pc:spChg>
        <pc:grpChg chg="mod">
          <ac:chgData name="Teshia A. Birts" userId="01d509de-6abc-4267-b849-0a1228a9f770" providerId="ADAL" clId="{5CDC752A-4395-4E49-9A4E-64960B595C28}" dt="2025-04-01T19:39:19.881" v="1" actId="1076"/>
          <ac:grpSpMkLst>
            <pc:docMk/>
            <pc:sldMk cId="0" sldId="258"/>
            <ac:grpSpMk id="2" creationId="{00000000-0000-0000-0000-000000000000}"/>
          </ac:grpSpMkLst>
        </pc:grpChg>
      </pc:sldChg>
      <pc:sldChg chg="delSp mod">
        <pc:chgData name="Teshia A. Birts" userId="01d509de-6abc-4267-b849-0a1228a9f770" providerId="ADAL" clId="{5CDC752A-4395-4E49-9A4E-64960B595C28}" dt="2025-04-01T19:39:38.870" v="2" actId="478"/>
        <pc:sldMkLst>
          <pc:docMk/>
          <pc:sldMk cId="0" sldId="260"/>
        </pc:sldMkLst>
      </pc:sldChg>
      <pc:sldChg chg="delSp modSp del mod">
        <pc:chgData name="Teshia A. Birts" userId="01d509de-6abc-4267-b849-0a1228a9f770" providerId="ADAL" clId="{5CDC752A-4395-4E49-9A4E-64960B595C28}" dt="2025-04-01T19:41:40.356" v="18" actId="2696"/>
        <pc:sldMkLst>
          <pc:docMk/>
          <pc:sldMk cId="0" sldId="261"/>
        </pc:sldMkLst>
      </pc:sldChg>
      <pc:sldChg chg="modSp mod">
        <pc:chgData name="Teshia A. Birts" userId="01d509de-6abc-4267-b849-0a1228a9f770" providerId="ADAL" clId="{5CDC752A-4395-4E49-9A4E-64960B595C28}" dt="2025-04-01T19:41:52.635" v="23" actId="1036"/>
        <pc:sldMkLst>
          <pc:docMk/>
          <pc:sldMk cId="0" sldId="262"/>
        </pc:sldMkLst>
        <pc:spChg chg="mod">
          <ac:chgData name="Teshia A. Birts" userId="01d509de-6abc-4267-b849-0a1228a9f770" providerId="ADAL" clId="{5CDC752A-4395-4E49-9A4E-64960B595C28}" dt="2025-04-01T19:41:52.635" v="23" actId="1036"/>
          <ac:spMkLst>
            <pc:docMk/>
            <pc:sldMk cId="0" sldId="262"/>
            <ac:spMk id="9" creationId="{00000000-0000-0000-0000-000000000000}"/>
          </ac:spMkLst>
        </pc:spChg>
      </pc:sldChg>
      <pc:sldChg chg="modSp mod">
        <pc:chgData name="Teshia A. Birts" userId="01d509de-6abc-4267-b849-0a1228a9f770" providerId="ADAL" clId="{5CDC752A-4395-4E49-9A4E-64960B595C28}" dt="2025-04-01T19:42:00.420" v="24" actId="6549"/>
        <pc:sldMkLst>
          <pc:docMk/>
          <pc:sldMk cId="0" sldId="263"/>
        </pc:sldMkLst>
        <pc:spChg chg="mod">
          <ac:chgData name="Teshia A. Birts" userId="01d509de-6abc-4267-b849-0a1228a9f770" providerId="ADAL" clId="{5CDC752A-4395-4E49-9A4E-64960B595C28}" dt="2025-04-01T19:42:00.420" v="24" actId="6549"/>
          <ac:spMkLst>
            <pc:docMk/>
            <pc:sldMk cId="0" sldId="263"/>
            <ac:spMk id="3" creationId="{00000000-0000-0000-0000-000000000000}"/>
          </ac:spMkLst>
        </pc:spChg>
      </pc:sldChg>
      <pc:sldChg chg="addSp delSp modSp mod">
        <pc:chgData name="Teshia A. Birts" userId="01d509de-6abc-4267-b849-0a1228a9f770" providerId="ADAL" clId="{5CDC752A-4395-4E49-9A4E-64960B595C28}" dt="2025-04-01T19:42:10.758" v="26" actId="478"/>
        <pc:sldMkLst>
          <pc:docMk/>
          <pc:sldMk cId="0" sldId="264"/>
        </pc:sldMkLst>
      </pc:sldChg>
      <pc:sldChg chg="delSp mod">
        <pc:chgData name="Teshia A. Birts" userId="01d509de-6abc-4267-b849-0a1228a9f770" providerId="ADAL" clId="{5CDC752A-4395-4E49-9A4E-64960B595C28}" dt="2025-04-01T19:42:17.859" v="27" actId="478"/>
        <pc:sldMkLst>
          <pc:docMk/>
          <pc:sldMk cId="0" sldId="265"/>
        </pc:sldMkLst>
      </pc:sldChg>
      <pc:sldChg chg="delSp mod">
        <pc:chgData name="Teshia A. Birts" userId="01d509de-6abc-4267-b849-0a1228a9f770" providerId="ADAL" clId="{5CDC752A-4395-4E49-9A4E-64960B595C28}" dt="2025-04-01T19:42:22.778" v="28" actId="478"/>
        <pc:sldMkLst>
          <pc:docMk/>
          <pc:sldMk cId="0" sldId="266"/>
        </pc:sldMkLst>
      </pc:sldChg>
      <pc:sldChg chg="delSp mod">
        <pc:chgData name="Teshia A. Birts" userId="01d509de-6abc-4267-b849-0a1228a9f770" providerId="ADAL" clId="{5CDC752A-4395-4E49-9A4E-64960B595C28}" dt="2025-04-01T19:42:30.319" v="29" actId="478"/>
        <pc:sldMkLst>
          <pc:docMk/>
          <pc:sldMk cId="0" sldId="267"/>
        </pc:sldMkLst>
      </pc:sldChg>
      <pc:sldChg chg="delSp mod">
        <pc:chgData name="Teshia A. Birts" userId="01d509de-6abc-4267-b849-0a1228a9f770" providerId="ADAL" clId="{5CDC752A-4395-4E49-9A4E-64960B595C28}" dt="2025-04-01T19:42:35.896" v="30" actId="478"/>
        <pc:sldMkLst>
          <pc:docMk/>
          <pc:sldMk cId="0" sldId="268"/>
        </pc:sldMkLst>
      </pc:sldChg>
      <pc:sldChg chg="addSp delSp modSp add mod">
        <pc:chgData name="Teshia A. Birts" userId="01d509de-6abc-4267-b849-0a1228a9f770" providerId="ADAL" clId="{5CDC752A-4395-4E49-9A4E-64960B595C28}" dt="2025-04-01T19:41:29.980" v="17" actId="1036"/>
        <pc:sldMkLst>
          <pc:docMk/>
          <pc:sldMk cId="517297989" sldId="270"/>
        </pc:sldMkLst>
        <pc:spChg chg="add mod">
          <ac:chgData name="Teshia A. Birts" userId="01d509de-6abc-4267-b849-0a1228a9f770" providerId="ADAL" clId="{5CDC752A-4395-4E49-9A4E-64960B595C28}" dt="2025-04-01T19:41:29.980" v="17" actId="1036"/>
          <ac:spMkLst>
            <pc:docMk/>
            <pc:sldMk cId="517297989" sldId="270"/>
            <ac:spMk id="17" creationId="{4A3DC10B-29CB-F622-1B3C-0D85F7D52571}"/>
          </ac:spMkLst>
        </pc:spChg>
        <pc:spChg chg="add mod">
          <ac:chgData name="Teshia A. Birts" userId="01d509de-6abc-4267-b849-0a1228a9f770" providerId="ADAL" clId="{5CDC752A-4395-4E49-9A4E-64960B595C28}" dt="2025-04-01T19:41:19.988" v="11" actId="1036"/>
          <ac:spMkLst>
            <pc:docMk/>
            <pc:sldMk cId="517297989" sldId="270"/>
            <ac:spMk id="25" creationId="{53B777F6-1840-6309-26D4-D542682C58F0}"/>
          </ac:spMkLst>
        </pc:spChg>
        <pc:spChg chg="add mod">
          <ac:chgData name="Teshia A. Birts" userId="01d509de-6abc-4267-b849-0a1228a9f770" providerId="ADAL" clId="{5CDC752A-4395-4E49-9A4E-64960B595C28}" dt="2025-04-01T19:41:19.988" v="11" actId="1036"/>
          <ac:spMkLst>
            <pc:docMk/>
            <pc:sldMk cId="517297989" sldId="270"/>
            <ac:spMk id="26" creationId="{EC9AB752-5411-EBF8-EAF7-9A86C9AE2B69}"/>
          </ac:spMkLst>
        </pc:spChg>
        <pc:spChg chg="add mod">
          <ac:chgData name="Teshia A. Birts" userId="01d509de-6abc-4267-b849-0a1228a9f770" providerId="ADAL" clId="{5CDC752A-4395-4E49-9A4E-64960B595C28}" dt="2025-04-01T19:41:19.988" v="11" actId="1036"/>
          <ac:spMkLst>
            <pc:docMk/>
            <pc:sldMk cId="517297989" sldId="270"/>
            <ac:spMk id="27" creationId="{86799084-FECC-7425-295F-6B472BF85AE4}"/>
          </ac:spMkLst>
        </pc:spChg>
      </pc:sldChg>
    </pc:docChg>
  </pc:docChgLst>
  <pc:docChgLst>
    <pc:chgData name="Teshia A. Birts" userId="01d509de-6abc-4267-b849-0a1228a9f770" providerId="ADAL" clId="{4A97555F-81EC-42C2-A2A5-B1320A15F475}"/>
    <pc:docChg chg="undo custSel modSld">
      <pc:chgData name="Teshia A. Birts" userId="01d509de-6abc-4267-b849-0a1228a9f770" providerId="ADAL" clId="{4A97555F-81EC-42C2-A2A5-B1320A15F475}" dt="2025-04-08T15:34:46.295" v="102" actId="20577"/>
      <pc:docMkLst>
        <pc:docMk/>
      </pc:docMkLst>
      <pc:sldChg chg="modSp mod">
        <pc:chgData name="Teshia A. Birts" userId="01d509de-6abc-4267-b849-0a1228a9f770" providerId="ADAL" clId="{4A97555F-81EC-42C2-A2A5-B1320A15F475}" dt="2025-04-08T15:27:36.581" v="22" actId="1076"/>
        <pc:sldMkLst>
          <pc:docMk/>
          <pc:sldMk cId="0" sldId="257"/>
        </pc:sldMkLst>
        <pc:spChg chg="mod">
          <ac:chgData name="Teshia A. Birts" userId="01d509de-6abc-4267-b849-0a1228a9f770" providerId="ADAL" clId="{4A97555F-81EC-42C2-A2A5-B1320A15F475}" dt="2025-04-08T15:26:16.349" v="10" actId="1076"/>
          <ac:spMkLst>
            <pc:docMk/>
            <pc:sldMk cId="0" sldId="257"/>
            <ac:spMk id="6" creationId="{00000000-0000-0000-0000-000000000000}"/>
          </ac:spMkLst>
        </pc:spChg>
        <pc:spChg chg="mod">
          <ac:chgData name="Teshia A. Birts" userId="01d509de-6abc-4267-b849-0a1228a9f770" providerId="ADAL" clId="{4A97555F-81EC-42C2-A2A5-B1320A15F475}" dt="2025-04-08T15:27:32.727" v="21" actId="1076"/>
          <ac:spMkLst>
            <pc:docMk/>
            <pc:sldMk cId="0" sldId="257"/>
            <ac:spMk id="7" creationId="{00000000-0000-0000-0000-000000000000}"/>
          </ac:spMkLst>
        </pc:spChg>
        <pc:spChg chg="mod">
          <ac:chgData name="Teshia A. Birts" userId="01d509de-6abc-4267-b849-0a1228a9f770" providerId="ADAL" clId="{4A97555F-81EC-42C2-A2A5-B1320A15F475}" dt="2025-04-08T15:26:44.065" v="15" actId="1076"/>
          <ac:spMkLst>
            <pc:docMk/>
            <pc:sldMk cId="0" sldId="257"/>
            <ac:spMk id="9" creationId="{00000000-0000-0000-0000-000000000000}"/>
          </ac:spMkLst>
        </pc:spChg>
        <pc:spChg chg="mod">
          <ac:chgData name="Teshia A. Birts" userId="01d509de-6abc-4267-b849-0a1228a9f770" providerId="ADAL" clId="{4A97555F-81EC-42C2-A2A5-B1320A15F475}" dt="2025-04-08T15:26:36.758" v="13" actId="1076"/>
          <ac:spMkLst>
            <pc:docMk/>
            <pc:sldMk cId="0" sldId="257"/>
            <ac:spMk id="10" creationId="{00000000-0000-0000-0000-000000000000}"/>
          </ac:spMkLst>
        </pc:spChg>
        <pc:spChg chg="mod">
          <ac:chgData name="Teshia A. Birts" userId="01d509de-6abc-4267-b849-0a1228a9f770" providerId="ADAL" clId="{4A97555F-81EC-42C2-A2A5-B1320A15F475}" dt="2025-04-08T15:26:49.700" v="16" actId="1076"/>
          <ac:spMkLst>
            <pc:docMk/>
            <pc:sldMk cId="0" sldId="257"/>
            <ac:spMk id="11" creationId="{00000000-0000-0000-0000-000000000000}"/>
          </ac:spMkLst>
        </pc:spChg>
        <pc:spChg chg="mod">
          <ac:chgData name="Teshia A. Birts" userId="01d509de-6abc-4267-b849-0a1228a9f770" providerId="ADAL" clId="{4A97555F-81EC-42C2-A2A5-B1320A15F475}" dt="2025-04-08T15:27:21.012" v="20" actId="14100"/>
          <ac:spMkLst>
            <pc:docMk/>
            <pc:sldMk cId="0" sldId="257"/>
            <ac:spMk id="12" creationId="{00000000-0000-0000-0000-000000000000}"/>
          </ac:spMkLst>
        </pc:spChg>
        <pc:spChg chg="mod">
          <ac:chgData name="Teshia A. Birts" userId="01d509de-6abc-4267-b849-0a1228a9f770" providerId="ADAL" clId="{4A97555F-81EC-42C2-A2A5-B1320A15F475}" dt="2025-04-08T15:25:54.457" v="9" actId="1076"/>
          <ac:spMkLst>
            <pc:docMk/>
            <pc:sldMk cId="0" sldId="257"/>
            <ac:spMk id="13" creationId="{00000000-0000-0000-0000-000000000000}"/>
          </ac:spMkLst>
        </pc:spChg>
        <pc:picChg chg="mod">
          <ac:chgData name="Teshia A. Birts" userId="01d509de-6abc-4267-b849-0a1228a9f770" providerId="ADAL" clId="{4A97555F-81EC-42C2-A2A5-B1320A15F475}" dt="2025-04-08T15:27:36.581" v="22" actId="1076"/>
          <ac:picMkLst>
            <pc:docMk/>
            <pc:sldMk cId="0" sldId="257"/>
            <ac:picMk id="5" creationId="{00000000-0000-0000-0000-000000000000}"/>
          </ac:picMkLst>
        </pc:picChg>
      </pc:sldChg>
      <pc:sldChg chg="modSp mod">
        <pc:chgData name="Teshia A. Birts" userId="01d509de-6abc-4267-b849-0a1228a9f770" providerId="ADAL" clId="{4A97555F-81EC-42C2-A2A5-B1320A15F475}" dt="2025-04-08T15:30:44.073" v="28" actId="122"/>
        <pc:sldMkLst>
          <pc:docMk/>
          <pc:sldMk cId="0" sldId="262"/>
        </pc:sldMkLst>
        <pc:spChg chg="mod">
          <ac:chgData name="Teshia A. Birts" userId="01d509de-6abc-4267-b849-0a1228a9f770" providerId="ADAL" clId="{4A97555F-81EC-42C2-A2A5-B1320A15F475}" dt="2025-04-08T15:30:44.073" v="28" actId="122"/>
          <ac:spMkLst>
            <pc:docMk/>
            <pc:sldMk cId="0" sldId="262"/>
            <ac:spMk id="18" creationId="{00000000-0000-0000-0000-000000000000}"/>
          </ac:spMkLst>
        </pc:spChg>
        <pc:spChg chg="mod">
          <ac:chgData name="Teshia A. Birts" userId="01d509de-6abc-4267-b849-0a1228a9f770" providerId="ADAL" clId="{4A97555F-81EC-42C2-A2A5-B1320A15F475}" dt="2025-04-08T15:29:53.397" v="24" actId="1076"/>
          <ac:spMkLst>
            <pc:docMk/>
            <pc:sldMk cId="0" sldId="262"/>
            <ac:spMk id="19" creationId="{00000000-0000-0000-0000-000000000000}"/>
          </ac:spMkLst>
        </pc:spChg>
        <pc:spChg chg="mod">
          <ac:chgData name="Teshia A. Birts" userId="01d509de-6abc-4267-b849-0a1228a9f770" providerId="ADAL" clId="{4A97555F-81EC-42C2-A2A5-B1320A15F475}" dt="2025-04-08T15:30:05.698" v="26" actId="1076"/>
          <ac:spMkLst>
            <pc:docMk/>
            <pc:sldMk cId="0" sldId="262"/>
            <ac:spMk id="20" creationId="{00000000-0000-0000-0000-000000000000}"/>
          </ac:spMkLst>
        </pc:spChg>
      </pc:sldChg>
      <pc:sldChg chg="modSp mod">
        <pc:chgData name="Teshia A. Birts" userId="01d509de-6abc-4267-b849-0a1228a9f770" providerId="ADAL" clId="{4A97555F-81EC-42C2-A2A5-B1320A15F475}" dt="2025-04-08T15:31:41.976" v="82" actId="20577"/>
        <pc:sldMkLst>
          <pc:docMk/>
          <pc:sldMk cId="0" sldId="263"/>
        </pc:sldMkLst>
        <pc:spChg chg="mod">
          <ac:chgData name="Teshia A. Birts" userId="01d509de-6abc-4267-b849-0a1228a9f770" providerId="ADAL" clId="{4A97555F-81EC-42C2-A2A5-B1320A15F475}" dt="2025-04-08T15:31:41.976" v="82" actId="20577"/>
          <ac:spMkLst>
            <pc:docMk/>
            <pc:sldMk cId="0" sldId="263"/>
            <ac:spMk id="23" creationId="{00000000-0000-0000-0000-000000000000}"/>
          </ac:spMkLst>
        </pc:spChg>
        <pc:grpChg chg="mod">
          <ac:chgData name="Teshia A. Birts" userId="01d509de-6abc-4267-b849-0a1228a9f770" providerId="ADAL" clId="{4A97555F-81EC-42C2-A2A5-B1320A15F475}" dt="2025-04-08T15:31:37.485" v="80" actId="1035"/>
          <ac:grpSpMkLst>
            <pc:docMk/>
            <pc:sldMk cId="0" sldId="263"/>
            <ac:grpSpMk id="10" creationId="{00000000-0000-0000-0000-000000000000}"/>
          </ac:grpSpMkLst>
        </pc:grpChg>
        <pc:grpChg chg="mod">
          <ac:chgData name="Teshia A. Birts" userId="01d509de-6abc-4267-b849-0a1228a9f770" providerId="ADAL" clId="{4A97555F-81EC-42C2-A2A5-B1320A15F475}" dt="2025-04-08T15:31:37.485" v="80" actId="1035"/>
          <ac:grpSpMkLst>
            <pc:docMk/>
            <pc:sldMk cId="0" sldId="263"/>
            <ac:grpSpMk id="16" creationId="{00000000-0000-0000-0000-000000000000}"/>
          </ac:grpSpMkLst>
        </pc:grpChg>
        <pc:grpChg chg="mod">
          <ac:chgData name="Teshia A. Birts" userId="01d509de-6abc-4267-b849-0a1228a9f770" providerId="ADAL" clId="{4A97555F-81EC-42C2-A2A5-B1320A15F475}" dt="2025-04-08T15:31:37.485" v="80" actId="1035"/>
          <ac:grpSpMkLst>
            <pc:docMk/>
            <pc:sldMk cId="0" sldId="263"/>
            <ac:grpSpMk id="19" creationId="{00000000-0000-0000-0000-000000000000}"/>
          </ac:grpSpMkLst>
        </pc:grpChg>
      </pc:sldChg>
      <pc:sldChg chg="modSp mod">
        <pc:chgData name="Teshia A. Birts" userId="01d509de-6abc-4267-b849-0a1228a9f770" providerId="ADAL" clId="{4A97555F-81EC-42C2-A2A5-B1320A15F475}" dt="2025-04-08T15:34:46.295" v="102" actId="20577"/>
        <pc:sldMkLst>
          <pc:docMk/>
          <pc:sldMk cId="0" sldId="266"/>
        </pc:sldMkLst>
        <pc:spChg chg="mod">
          <ac:chgData name="Teshia A. Birts" userId="01d509de-6abc-4267-b849-0a1228a9f770" providerId="ADAL" clId="{4A97555F-81EC-42C2-A2A5-B1320A15F475}" dt="2025-04-08T15:34:46.295" v="102" actId="20577"/>
          <ac:spMkLst>
            <pc:docMk/>
            <pc:sldMk cId="0" sldId="266"/>
            <ac:spMk id="2" creationId="{00000000-0000-0000-0000-000000000000}"/>
          </ac:spMkLst>
        </pc:spChg>
      </pc:sldChg>
      <pc:sldChg chg="modSp mod">
        <pc:chgData name="Teshia A. Birts" userId="01d509de-6abc-4267-b849-0a1228a9f770" providerId="ADAL" clId="{4A97555F-81EC-42C2-A2A5-B1320A15F475}" dt="2025-04-08T15:33:25.440" v="97" actId="15"/>
        <pc:sldMkLst>
          <pc:docMk/>
          <pc:sldMk cId="0" sldId="267"/>
        </pc:sldMkLst>
        <pc:spChg chg="mod">
          <ac:chgData name="Teshia A. Birts" userId="01d509de-6abc-4267-b849-0a1228a9f770" providerId="ADAL" clId="{4A97555F-81EC-42C2-A2A5-B1320A15F475}" dt="2025-04-08T15:33:25.440" v="97" actId="15"/>
          <ac:spMkLst>
            <pc:docMk/>
            <pc:sldMk cId="0" sldId="267"/>
            <ac:spMk id="28" creationId="{00000000-0000-0000-0000-000000000000}"/>
          </ac:spMkLst>
        </pc:spChg>
      </pc:sldChg>
    </pc:docChg>
  </pc:docChgLst>
  <pc:docChgLst>
    <pc:chgData name="Kerry  B. Hoggard" userId="f13cf3a9-c5fe-4f17-b21f-db9c857c78ca" providerId="ADAL" clId="{DD139DE6-AA13-4247-B20C-2E1FBF95249A}"/>
    <pc:docChg chg="undo custSel modSld">
      <pc:chgData name="Kerry  B. Hoggard" userId="f13cf3a9-c5fe-4f17-b21f-db9c857c78ca" providerId="ADAL" clId="{DD139DE6-AA13-4247-B20C-2E1FBF95249A}" dt="2025-04-01T20:48:47.991" v="1171" actId="20577"/>
      <pc:docMkLst>
        <pc:docMk/>
      </pc:docMkLst>
      <pc:sldChg chg="modSp mod">
        <pc:chgData name="Kerry  B. Hoggard" userId="f13cf3a9-c5fe-4f17-b21f-db9c857c78ca" providerId="ADAL" clId="{DD139DE6-AA13-4247-B20C-2E1FBF95249A}" dt="2025-04-01T19:56:00.632" v="14" actId="20577"/>
        <pc:sldMkLst>
          <pc:docMk/>
          <pc:sldMk cId="0" sldId="256"/>
        </pc:sldMkLst>
        <pc:spChg chg="mod">
          <ac:chgData name="Kerry  B. Hoggard" userId="f13cf3a9-c5fe-4f17-b21f-db9c857c78ca" providerId="ADAL" clId="{DD139DE6-AA13-4247-B20C-2E1FBF95249A}" dt="2025-04-01T19:55:32.698" v="4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Kerry  B. Hoggard" userId="f13cf3a9-c5fe-4f17-b21f-db9c857c78ca" providerId="ADAL" clId="{DD139DE6-AA13-4247-B20C-2E1FBF95249A}" dt="2025-04-01T19:56:00.632" v="14" actId="20577"/>
          <ac:spMkLst>
            <pc:docMk/>
            <pc:sldMk cId="0" sldId="256"/>
            <ac:spMk id="19" creationId="{00000000-0000-0000-0000-000000000000}"/>
          </ac:spMkLst>
        </pc:spChg>
      </pc:sldChg>
      <pc:sldChg chg="delSp modSp mod">
        <pc:chgData name="Kerry  B. Hoggard" userId="f13cf3a9-c5fe-4f17-b21f-db9c857c78ca" providerId="ADAL" clId="{DD139DE6-AA13-4247-B20C-2E1FBF95249A}" dt="2025-04-01T19:56:50.144" v="26"/>
        <pc:sldMkLst>
          <pc:docMk/>
          <pc:sldMk cId="0" sldId="257"/>
        </pc:sldMkLst>
        <pc:spChg chg="mod">
          <ac:chgData name="Kerry  B. Hoggard" userId="f13cf3a9-c5fe-4f17-b21f-db9c857c78ca" providerId="ADAL" clId="{DD139DE6-AA13-4247-B20C-2E1FBF95249A}" dt="2025-04-01T19:56:49.254" v="24" actId="1076"/>
          <ac:spMkLst>
            <pc:docMk/>
            <pc:sldMk cId="0" sldId="257"/>
            <ac:spMk id="4" creationId="{00000000-0000-0000-0000-000000000000}"/>
          </ac:spMkLst>
        </pc:spChg>
      </pc:sldChg>
      <pc:sldChg chg="modSp mod">
        <pc:chgData name="Kerry  B. Hoggard" userId="f13cf3a9-c5fe-4f17-b21f-db9c857c78ca" providerId="ADAL" clId="{DD139DE6-AA13-4247-B20C-2E1FBF95249A}" dt="2025-04-01T20:11:12.275" v="632" actId="122"/>
        <pc:sldMkLst>
          <pc:docMk/>
          <pc:sldMk cId="0" sldId="260"/>
        </pc:sldMkLst>
        <pc:spChg chg="mod">
          <ac:chgData name="Kerry  B. Hoggard" userId="f13cf3a9-c5fe-4f17-b21f-db9c857c78ca" providerId="ADAL" clId="{DD139DE6-AA13-4247-B20C-2E1FBF95249A}" dt="2025-04-01T20:10:22.378" v="602" actId="20577"/>
          <ac:spMkLst>
            <pc:docMk/>
            <pc:sldMk cId="0" sldId="260"/>
            <ac:spMk id="6" creationId="{00000000-0000-0000-0000-000000000000}"/>
          </ac:spMkLst>
        </pc:spChg>
        <pc:spChg chg="mod">
          <ac:chgData name="Kerry  B. Hoggard" userId="f13cf3a9-c5fe-4f17-b21f-db9c857c78ca" providerId="ADAL" clId="{DD139DE6-AA13-4247-B20C-2E1FBF95249A}" dt="2025-04-01T19:59:48.741" v="39" actId="20577"/>
          <ac:spMkLst>
            <pc:docMk/>
            <pc:sldMk cId="0" sldId="260"/>
            <ac:spMk id="10" creationId="{00000000-0000-0000-0000-000000000000}"/>
          </ac:spMkLst>
        </pc:spChg>
        <pc:spChg chg="mod">
          <ac:chgData name="Kerry  B. Hoggard" userId="f13cf3a9-c5fe-4f17-b21f-db9c857c78ca" providerId="ADAL" clId="{DD139DE6-AA13-4247-B20C-2E1FBF95249A}" dt="2025-04-01T20:11:12.275" v="632" actId="122"/>
          <ac:spMkLst>
            <pc:docMk/>
            <pc:sldMk cId="0" sldId="260"/>
            <ac:spMk id="14" creationId="{00000000-0000-0000-0000-000000000000}"/>
          </ac:spMkLst>
        </pc:spChg>
        <pc:spChg chg="mod">
          <ac:chgData name="Kerry  B. Hoggard" userId="f13cf3a9-c5fe-4f17-b21f-db9c857c78ca" providerId="ADAL" clId="{DD139DE6-AA13-4247-B20C-2E1FBF95249A}" dt="2025-04-01T20:09:23.543" v="539" actId="20577"/>
          <ac:spMkLst>
            <pc:docMk/>
            <pc:sldMk cId="0" sldId="260"/>
            <ac:spMk id="16" creationId="{00000000-0000-0000-0000-000000000000}"/>
          </ac:spMkLst>
        </pc:spChg>
      </pc:sldChg>
      <pc:sldChg chg="modSp mod">
        <pc:chgData name="Kerry  B. Hoggard" userId="f13cf3a9-c5fe-4f17-b21f-db9c857c78ca" providerId="ADAL" clId="{DD139DE6-AA13-4247-B20C-2E1FBF95249A}" dt="2025-04-01T20:28:12.618" v="651" actId="114"/>
        <pc:sldMkLst>
          <pc:docMk/>
          <pc:sldMk cId="0" sldId="262"/>
        </pc:sldMkLst>
        <pc:spChg chg="mod">
          <ac:chgData name="Kerry  B. Hoggard" userId="f13cf3a9-c5fe-4f17-b21f-db9c857c78ca" providerId="ADAL" clId="{DD139DE6-AA13-4247-B20C-2E1FBF95249A}" dt="2025-04-01T20:28:12.618" v="651" actId="114"/>
          <ac:spMkLst>
            <pc:docMk/>
            <pc:sldMk cId="0" sldId="262"/>
            <ac:spMk id="17" creationId="{00000000-0000-0000-0000-000000000000}"/>
          </ac:spMkLst>
        </pc:spChg>
        <pc:spChg chg="mod">
          <ac:chgData name="Kerry  B. Hoggard" userId="f13cf3a9-c5fe-4f17-b21f-db9c857c78ca" providerId="ADAL" clId="{DD139DE6-AA13-4247-B20C-2E1FBF95249A}" dt="2025-04-01T20:27:48.530" v="648" actId="6549"/>
          <ac:spMkLst>
            <pc:docMk/>
            <pc:sldMk cId="0" sldId="262"/>
            <ac:spMk id="18" creationId="{00000000-0000-0000-0000-000000000000}"/>
          </ac:spMkLst>
        </pc:spChg>
      </pc:sldChg>
      <pc:sldChg chg="addSp delSp modSp mod">
        <pc:chgData name="Kerry  B. Hoggard" userId="f13cf3a9-c5fe-4f17-b21f-db9c857c78ca" providerId="ADAL" clId="{DD139DE6-AA13-4247-B20C-2E1FBF95249A}" dt="2025-04-01T20:36:21.720" v="660" actId="208"/>
        <pc:sldMkLst>
          <pc:docMk/>
          <pc:sldMk cId="0" sldId="263"/>
        </pc:sldMkLst>
        <pc:spChg chg="mod">
          <ac:chgData name="Kerry  B. Hoggard" userId="f13cf3a9-c5fe-4f17-b21f-db9c857c78ca" providerId="ADAL" clId="{DD139DE6-AA13-4247-B20C-2E1FBF95249A}" dt="2025-04-01T20:28:52.680" v="656" actId="14100"/>
          <ac:spMkLst>
            <pc:docMk/>
            <pc:sldMk cId="0" sldId="263"/>
            <ac:spMk id="23" creationId="{00000000-0000-0000-0000-000000000000}"/>
          </ac:spMkLst>
        </pc:spChg>
        <pc:grpChg chg="mod">
          <ac:chgData name="Kerry  B. Hoggard" userId="f13cf3a9-c5fe-4f17-b21f-db9c857c78ca" providerId="ADAL" clId="{DD139DE6-AA13-4247-B20C-2E1FBF95249A}" dt="2025-04-01T20:28:46.523" v="655" actId="1076"/>
          <ac:grpSpMkLst>
            <pc:docMk/>
            <pc:sldMk cId="0" sldId="263"/>
            <ac:grpSpMk id="16" creationId="{00000000-0000-0000-0000-000000000000}"/>
          </ac:grpSpMkLst>
        </pc:grpChg>
        <pc:picChg chg="add mod">
          <ac:chgData name="Kerry  B. Hoggard" userId="f13cf3a9-c5fe-4f17-b21f-db9c857c78ca" providerId="ADAL" clId="{DD139DE6-AA13-4247-B20C-2E1FBF95249A}" dt="2025-04-01T20:36:21.720" v="660" actId="208"/>
          <ac:picMkLst>
            <pc:docMk/>
            <pc:sldMk cId="0" sldId="263"/>
            <ac:picMk id="31" creationId="{14ADA4DE-C050-D3A3-52FE-4C037659AA82}"/>
          </ac:picMkLst>
        </pc:picChg>
      </pc:sldChg>
      <pc:sldChg chg="modSp mod">
        <pc:chgData name="Kerry  B. Hoggard" userId="f13cf3a9-c5fe-4f17-b21f-db9c857c78ca" providerId="ADAL" clId="{DD139DE6-AA13-4247-B20C-2E1FBF95249A}" dt="2025-04-01T20:39:13.319" v="686" actId="20577"/>
        <pc:sldMkLst>
          <pc:docMk/>
          <pc:sldMk cId="0" sldId="265"/>
        </pc:sldMkLst>
        <pc:spChg chg="mod">
          <ac:chgData name="Kerry  B. Hoggard" userId="f13cf3a9-c5fe-4f17-b21f-db9c857c78ca" providerId="ADAL" clId="{DD139DE6-AA13-4247-B20C-2E1FBF95249A}" dt="2025-04-01T20:39:13.319" v="686" actId="20577"/>
          <ac:spMkLst>
            <pc:docMk/>
            <pc:sldMk cId="0" sldId="265"/>
            <ac:spMk id="8" creationId="{00000000-0000-0000-0000-000000000000}"/>
          </ac:spMkLst>
        </pc:spChg>
        <pc:spChg chg="mod">
          <ac:chgData name="Kerry  B. Hoggard" userId="f13cf3a9-c5fe-4f17-b21f-db9c857c78ca" providerId="ADAL" clId="{DD139DE6-AA13-4247-B20C-2E1FBF95249A}" dt="2025-04-01T20:39:02.958" v="673" actId="1076"/>
          <ac:spMkLst>
            <pc:docMk/>
            <pc:sldMk cId="0" sldId="265"/>
            <ac:spMk id="9" creationId="{00000000-0000-0000-0000-000000000000}"/>
          </ac:spMkLst>
        </pc:spChg>
      </pc:sldChg>
      <pc:sldChg chg="modSp mod">
        <pc:chgData name="Kerry  B. Hoggard" userId="f13cf3a9-c5fe-4f17-b21f-db9c857c78ca" providerId="ADAL" clId="{DD139DE6-AA13-4247-B20C-2E1FBF95249A}" dt="2025-04-01T20:40:00.075" v="692" actId="14100"/>
        <pc:sldMkLst>
          <pc:docMk/>
          <pc:sldMk cId="0" sldId="266"/>
        </pc:sldMkLst>
        <pc:spChg chg="mod">
          <ac:chgData name="Kerry  B. Hoggard" userId="f13cf3a9-c5fe-4f17-b21f-db9c857c78ca" providerId="ADAL" clId="{DD139DE6-AA13-4247-B20C-2E1FBF95249A}" dt="2025-04-01T20:40:00.075" v="692" actId="14100"/>
          <ac:spMkLst>
            <pc:docMk/>
            <pc:sldMk cId="0" sldId="266"/>
            <ac:spMk id="14" creationId="{00000000-0000-0000-0000-000000000000}"/>
          </ac:spMkLst>
        </pc:spChg>
      </pc:sldChg>
      <pc:sldChg chg="modSp mod">
        <pc:chgData name="Kerry  B. Hoggard" userId="f13cf3a9-c5fe-4f17-b21f-db9c857c78ca" providerId="ADAL" clId="{DD139DE6-AA13-4247-B20C-2E1FBF95249A}" dt="2025-04-01T20:48:47.991" v="1171" actId="20577"/>
        <pc:sldMkLst>
          <pc:docMk/>
          <pc:sldMk cId="0" sldId="268"/>
        </pc:sldMkLst>
        <pc:graphicFrameChg chg="modGraphic">
          <ac:chgData name="Kerry  B. Hoggard" userId="f13cf3a9-c5fe-4f17-b21f-db9c857c78ca" providerId="ADAL" clId="{DD139DE6-AA13-4247-B20C-2E1FBF95249A}" dt="2025-04-01T20:48:47.991" v="1171" actId="20577"/>
          <ac:graphicFrameMkLst>
            <pc:docMk/>
            <pc:sldMk cId="0" sldId="268"/>
            <ac:graphicFrameMk id="6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37338-DB89-4048-9805-29004E43C5B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64C8E-7887-4720-95B1-98C96C084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2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64C8E-7887-4720-95B1-98C96C084B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62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F69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66675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r>
              <a:rPr spc="210"/>
              <a:t>  </a:t>
            </a:r>
            <a:r>
              <a:t>|</a:t>
            </a:r>
            <a:r>
              <a:rPr spc="-10"/>
              <a:t> </a:t>
            </a:r>
            <a:r>
              <a:t>AHLA</a:t>
            </a:r>
            <a:r>
              <a:rPr spc="-15"/>
              <a:t> </a:t>
            </a:r>
            <a:r>
              <a:t>Member</a:t>
            </a:r>
            <a:r>
              <a:rPr spc="20"/>
              <a:t> </a:t>
            </a:r>
            <a:r>
              <a:rPr spc="-10"/>
              <a:t>Benefits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F69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66675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r>
              <a:rPr spc="210"/>
              <a:t>  </a:t>
            </a:r>
            <a:r>
              <a:t>|</a:t>
            </a:r>
            <a:r>
              <a:rPr spc="-10"/>
              <a:t> </a:t>
            </a:r>
            <a:r>
              <a:t>AHLA</a:t>
            </a:r>
            <a:r>
              <a:rPr spc="-15"/>
              <a:t> </a:t>
            </a:r>
            <a:r>
              <a:t>Member</a:t>
            </a:r>
            <a:r>
              <a:rPr spc="20"/>
              <a:t> </a:t>
            </a:r>
            <a:r>
              <a:rPr spc="-10"/>
              <a:t>Benefits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F69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66675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r>
              <a:rPr spc="210"/>
              <a:t>  </a:t>
            </a:r>
            <a:r>
              <a:t>|</a:t>
            </a:r>
            <a:r>
              <a:rPr spc="-10"/>
              <a:t> </a:t>
            </a:r>
            <a:r>
              <a:t>AHLA</a:t>
            </a:r>
            <a:r>
              <a:rPr spc="-15"/>
              <a:t> </a:t>
            </a:r>
            <a:r>
              <a:t>Member</a:t>
            </a:r>
            <a:r>
              <a:rPr spc="20"/>
              <a:t> </a:t>
            </a:r>
            <a:r>
              <a:rPr spc="-10"/>
              <a:t>Benefits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F69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66675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r>
              <a:rPr spc="210"/>
              <a:t>  </a:t>
            </a:r>
            <a:r>
              <a:t>|</a:t>
            </a:r>
            <a:r>
              <a:rPr spc="-10"/>
              <a:t> </a:t>
            </a:r>
            <a:r>
              <a:t>AHLA</a:t>
            </a:r>
            <a:r>
              <a:rPr spc="-15"/>
              <a:t> </a:t>
            </a:r>
            <a:r>
              <a:t>Member</a:t>
            </a:r>
            <a:r>
              <a:rPr spc="20"/>
              <a:t> </a:t>
            </a:r>
            <a:r>
              <a:rPr spc="-10"/>
              <a:t>Benefits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66675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r>
              <a:rPr spc="210"/>
              <a:t>  </a:t>
            </a:r>
            <a:r>
              <a:t>|</a:t>
            </a:r>
            <a:r>
              <a:rPr spc="-10"/>
              <a:t> </a:t>
            </a:r>
            <a:r>
              <a:t>AHLA</a:t>
            </a:r>
            <a:r>
              <a:rPr spc="-15"/>
              <a:t> </a:t>
            </a:r>
            <a:r>
              <a:t>Member</a:t>
            </a:r>
            <a:r>
              <a:rPr spc="20"/>
              <a:t> </a:t>
            </a:r>
            <a:r>
              <a:rPr spc="-10"/>
              <a:t>Benefits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59523" y="4864009"/>
            <a:ext cx="2058264" cy="1134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5118" y="404288"/>
            <a:ext cx="578421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F69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8995" y="2513076"/>
            <a:ext cx="8446135" cy="2116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74404" y="4823656"/>
            <a:ext cx="1414780" cy="152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66675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r>
              <a:rPr spc="210"/>
              <a:t>  </a:t>
            </a:r>
            <a:r>
              <a:t>|</a:t>
            </a:r>
            <a:r>
              <a:rPr spc="-10"/>
              <a:t> </a:t>
            </a:r>
            <a:r>
              <a:t>AHLA</a:t>
            </a:r>
            <a:r>
              <a:rPr spc="-15"/>
              <a:t> </a:t>
            </a:r>
            <a:r>
              <a:t>Member</a:t>
            </a:r>
            <a:r>
              <a:rPr spc="20"/>
              <a:t> </a:t>
            </a:r>
            <a:r>
              <a:rPr spc="-10"/>
              <a:t>Benefits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ericanhealthlaw.org/practice-group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ynetwork.americanhealthlaw.org/hom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americanhealthlaw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ericanhealthlaw.org/Education-Events/On-Demand-Health-Law-Education-with-CLE" TargetMode="External"/><Relationship Id="rId2" Type="http://schemas.openxmlformats.org/officeDocument/2006/relationships/hyperlink" Target="https://www.americanhealthlaw.org/education-eve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mericanhealthlaw.org/education-events/speaking-of-health-law-podcast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1.png"/><Relationship Id="rId7" Type="http://schemas.openxmlformats.org/officeDocument/2006/relationships/hyperlink" Target="https://www.americanhealthlaw.org/publications/health-law-weekly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jpg"/><Relationship Id="rId5" Type="http://schemas.openxmlformats.org/officeDocument/2006/relationships/hyperlink" Target="https://www.americanhealthlaw.org/publications/shop-publications" TargetMode="External"/><Relationship Id="rId10" Type="http://schemas.openxmlformats.org/officeDocument/2006/relationships/image" Target="../media/image14.jpg"/><Relationship Id="rId4" Type="http://schemas.openxmlformats.org/officeDocument/2006/relationships/hyperlink" Target="https://www.americanhealthlaw.org/publications/health-law-archive" TargetMode="External"/><Relationship Id="rId9" Type="http://schemas.openxmlformats.org/officeDocument/2006/relationships/hyperlink" Target="https://www.americanhealthlaw.org/publications/health-law-connection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lexisnexis.com/ahl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2004" y="7454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4D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73296" y="3354323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720" y="0"/>
                </a:lnTo>
                <a:lnTo>
                  <a:pt x="45720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382960" y="3352736"/>
            <a:ext cx="48895" cy="48895"/>
            <a:chOff x="4382960" y="3352736"/>
            <a:chExt cx="48895" cy="48895"/>
          </a:xfrm>
        </p:grpSpPr>
        <p:sp>
          <p:nvSpPr>
            <p:cNvPr id="5" name="object 5"/>
            <p:cNvSpPr/>
            <p:nvPr/>
          </p:nvSpPr>
          <p:spPr>
            <a:xfrm>
              <a:off x="4384547" y="3354323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72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5720" y="45719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61C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84547" y="3354323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0"/>
                  </a:moveTo>
                  <a:lnTo>
                    <a:pt x="45720" y="0"/>
                  </a:lnTo>
                  <a:lnTo>
                    <a:pt x="45720" y="45719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492688" y="3352736"/>
            <a:ext cx="48895" cy="48895"/>
            <a:chOff x="4492688" y="3352736"/>
            <a:chExt cx="48895" cy="48895"/>
          </a:xfrm>
        </p:grpSpPr>
        <p:sp>
          <p:nvSpPr>
            <p:cNvPr id="8" name="object 8"/>
            <p:cNvSpPr/>
            <p:nvPr/>
          </p:nvSpPr>
          <p:spPr>
            <a:xfrm>
              <a:off x="4494276" y="3354323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72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5720" y="45719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D9C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94276" y="3354323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0"/>
                  </a:moveTo>
                  <a:lnTo>
                    <a:pt x="45720" y="0"/>
                  </a:lnTo>
                  <a:lnTo>
                    <a:pt x="45720" y="45719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602416" y="3352736"/>
            <a:ext cx="48895" cy="48895"/>
            <a:chOff x="4602416" y="3352736"/>
            <a:chExt cx="48895" cy="48895"/>
          </a:xfrm>
        </p:grpSpPr>
        <p:sp>
          <p:nvSpPr>
            <p:cNvPr id="11" name="object 11"/>
            <p:cNvSpPr/>
            <p:nvPr/>
          </p:nvSpPr>
          <p:spPr>
            <a:xfrm>
              <a:off x="4604003" y="3354323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72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5720" y="45719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4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04003" y="3354323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0"/>
                  </a:moveTo>
                  <a:lnTo>
                    <a:pt x="45720" y="0"/>
                  </a:lnTo>
                  <a:lnTo>
                    <a:pt x="45720" y="45719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712144" y="3352736"/>
            <a:ext cx="48895" cy="48895"/>
            <a:chOff x="4712144" y="3352736"/>
            <a:chExt cx="48895" cy="48895"/>
          </a:xfrm>
        </p:grpSpPr>
        <p:sp>
          <p:nvSpPr>
            <p:cNvPr id="14" name="object 14"/>
            <p:cNvSpPr/>
            <p:nvPr/>
          </p:nvSpPr>
          <p:spPr>
            <a:xfrm>
              <a:off x="4713732" y="3354323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72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5720" y="45719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D3BC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13732" y="3354323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0"/>
                  </a:moveTo>
                  <a:lnTo>
                    <a:pt x="45720" y="0"/>
                  </a:lnTo>
                  <a:lnTo>
                    <a:pt x="45720" y="45719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823396" y="3352736"/>
            <a:ext cx="48895" cy="48895"/>
            <a:chOff x="4823396" y="3352736"/>
            <a:chExt cx="48895" cy="48895"/>
          </a:xfrm>
        </p:grpSpPr>
        <p:sp>
          <p:nvSpPr>
            <p:cNvPr id="17" name="object 17"/>
            <p:cNvSpPr/>
            <p:nvPr/>
          </p:nvSpPr>
          <p:spPr>
            <a:xfrm>
              <a:off x="4824984" y="3354323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72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5720" y="45719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24984" y="3354323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0"/>
                  </a:moveTo>
                  <a:lnTo>
                    <a:pt x="45720" y="0"/>
                  </a:lnTo>
                  <a:lnTo>
                    <a:pt x="45720" y="45719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227804" y="1700588"/>
            <a:ext cx="6688455" cy="1474763"/>
          </a:xfrm>
          <a:prstGeom prst="rect">
            <a:avLst/>
          </a:prstGeom>
        </p:spPr>
        <p:txBody>
          <a:bodyPr vert="horz" wrap="square" lIns="0" tIns="3352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40"/>
              </a:spcBef>
            </a:pPr>
            <a:r>
              <a:rPr lang="en-US" sz="5400">
                <a:solidFill>
                  <a:srgbClr val="FFFFFF"/>
                </a:solidFill>
              </a:rPr>
              <a:t>AHLA Day</a:t>
            </a:r>
            <a:endParaRPr sz="5400"/>
          </a:p>
          <a:p>
            <a:pPr algn="ctr">
              <a:lnSpc>
                <a:spcPct val="100000"/>
              </a:lnSpc>
              <a:spcBef>
                <a:spcPts val="665"/>
              </a:spcBef>
            </a:pPr>
            <a:r>
              <a:rPr sz="1400" b="0">
                <a:solidFill>
                  <a:srgbClr val="FFFFFF"/>
                </a:solidFill>
                <a:latin typeface="Calibri"/>
                <a:cs typeface="Calibri"/>
              </a:rPr>
              <a:t>Get</a:t>
            </a:r>
            <a:r>
              <a:rPr sz="1400" b="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0">
                <a:solidFill>
                  <a:srgbClr val="FFFFFF"/>
                </a:solidFill>
                <a:latin typeface="Calibri"/>
                <a:cs typeface="Calibri"/>
              </a:rPr>
              <a:t>Started</a:t>
            </a:r>
            <a:r>
              <a:rPr sz="1400" b="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400" b="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0">
                <a:solidFill>
                  <a:srgbClr val="FFFFFF"/>
                </a:solidFill>
                <a:latin typeface="Calibri"/>
                <a:cs typeface="Calibri"/>
              </a:rPr>
              <a:t>Get</a:t>
            </a:r>
            <a:r>
              <a:rPr sz="1400" b="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0">
                <a:solidFill>
                  <a:srgbClr val="FFFFFF"/>
                </a:solidFill>
                <a:latin typeface="Calibri"/>
                <a:cs typeface="Calibri"/>
              </a:rPr>
              <a:t>Connected</a:t>
            </a:r>
            <a:r>
              <a:rPr sz="1400" b="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400" b="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0">
                <a:solidFill>
                  <a:srgbClr val="FFFFFF"/>
                </a:solidFill>
                <a:latin typeface="Calibri"/>
                <a:cs typeface="Calibri"/>
              </a:rPr>
              <a:t>Get</a:t>
            </a:r>
            <a:r>
              <a:rPr sz="1400" b="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0" spc="-10">
                <a:solidFill>
                  <a:srgbClr val="FFFFFF"/>
                </a:solidFill>
                <a:latin typeface="Calibri"/>
                <a:cs typeface="Calibri"/>
              </a:rPr>
              <a:t>Involved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804" y="4808162"/>
            <a:ext cx="13893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BEBEBE"/>
                </a:solidFill>
                <a:latin typeface="Calibri"/>
                <a:cs typeface="Calibri"/>
              </a:rPr>
              <a:t>10</a:t>
            </a:r>
            <a:r>
              <a:rPr sz="900" spc="409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EBEBE"/>
                </a:solidFill>
                <a:latin typeface="Calibri"/>
                <a:cs typeface="Calibri"/>
              </a:rPr>
              <a:t>|</a:t>
            </a:r>
            <a:r>
              <a:rPr sz="900" spc="-2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EBEBE"/>
                </a:solidFill>
                <a:latin typeface="Calibri"/>
                <a:cs typeface="Calibri"/>
              </a:rPr>
              <a:t>AHLA</a:t>
            </a:r>
            <a:r>
              <a:rPr sz="900" spc="-1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EBEBE"/>
                </a:solidFill>
                <a:latin typeface="Calibri"/>
                <a:cs typeface="Calibri"/>
              </a:rPr>
              <a:t>Member</a:t>
            </a:r>
            <a:r>
              <a:rPr sz="900" spc="2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BEBEBE"/>
                </a:solidFill>
                <a:latin typeface="Calibri"/>
                <a:cs typeface="Calibri"/>
              </a:rPr>
              <a:t>Benefits</a:t>
            </a:r>
            <a:endParaRPr sz="9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9523" y="4864009"/>
            <a:ext cx="2058264" cy="11342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3354" y="657707"/>
            <a:ext cx="2338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/>
              <a:t>Practice</a:t>
            </a:r>
            <a:r>
              <a:rPr sz="2800" spc="-125"/>
              <a:t> </a:t>
            </a:r>
            <a:r>
              <a:rPr sz="2800" spc="-10"/>
              <a:t>Groups</a:t>
            </a:r>
            <a:endParaRPr sz="28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158336" y="940887"/>
          <a:ext cx="4629150" cy="3717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139065" marR="130810" indent="-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00" b="1">
                          <a:latin typeface="Calibri"/>
                          <a:cs typeface="Calibri"/>
                        </a:rPr>
                        <a:t>Academic</a:t>
                      </a:r>
                      <a:r>
                        <a:rPr sz="1300" b="1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>
                          <a:latin typeface="Calibri"/>
                          <a:cs typeface="Calibri"/>
                        </a:rPr>
                        <a:t>Medical Centers </a:t>
                      </a:r>
                      <a:r>
                        <a:rPr sz="1300" b="1" spc="-25">
                          <a:latin typeface="Calibri"/>
                          <a:cs typeface="Calibri"/>
                        </a:rPr>
                        <a:t>and </a:t>
                      </a:r>
                      <a:r>
                        <a:rPr sz="1300" b="1" spc="-10">
                          <a:latin typeface="Calibri"/>
                          <a:cs typeface="Calibri"/>
                        </a:rPr>
                        <a:t>Teaching</a:t>
                      </a:r>
                      <a:r>
                        <a:rPr sz="1300" b="1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>
                          <a:latin typeface="Calibri"/>
                          <a:cs typeface="Calibri"/>
                        </a:rPr>
                        <a:t>Hospitals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61C0C6"/>
                      </a:solidFill>
                      <a:prstDash val="solid"/>
                    </a:lnL>
                    <a:lnR w="12700">
                      <a:solidFill>
                        <a:srgbClr val="61C0C6"/>
                      </a:solidFill>
                      <a:prstDash val="solid"/>
                    </a:lnR>
                    <a:lnT w="12700">
                      <a:solidFill>
                        <a:srgbClr val="61C0C6"/>
                      </a:solidFill>
                      <a:prstDash val="solid"/>
                    </a:lnT>
                    <a:lnB w="12700">
                      <a:solidFill>
                        <a:srgbClr val="61C0C6"/>
                      </a:solidFill>
                      <a:prstDash val="solid"/>
                    </a:lnB>
                    <a:solidFill>
                      <a:srgbClr val="EAF4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b="1" spc="-10">
                          <a:latin typeface="Calibri"/>
                          <a:cs typeface="Calibri"/>
                        </a:rPr>
                        <a:t>Antitrust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61C0C6"/>
                      </a:solidFill>
                      <a:prstDash val="solid"/>
                    </a:lnL>
                    <a:lnR w="12700">
                      <a:solidFill>
                        <a:srgbClr val="61C0C6"/>
                      </a:solidFill>
                      <a:prstDash val="solid"/>
                    </a:lnR>
                    <a:lnT w="12700">
                      <a:solidFill>
                        <a:srgbClr val="61C0C6"/>
                      </a:solidFill>
                      <a:prstDash val="solid"/>
                    </a:lnT>
                    <a:lnB w="12700">
                      <a:solidFill>
                        <a:srgbClr val="61C0C6"/>
                      </a:solidFill>
                      <a:prstDash val="solid"/>
                    </a:lnB>
                    <a:solidFill>
                      <a:srgbClr val="EAF4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10">
                          <a:latin typeface="Calibri"/>
                          <a:cs typeface="Calibri"/>
                        </a:rPr>
                        <a:t>Behavioral</a:t>
                      </a:r>
                      <a:r>
                        <a:rPr sz="1300" b="1" spc="5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>
                          <a:latin typeface="Calibri"/>
                          <a:cs typeface="Calibri"/>
                        </a:rPr>
                        <a:t>Health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61C0C6"/>
                      </a:solidFill>
                      <a:prstDash val="solid"/>
                    </a:lnL>
                    <a:lnR w="12700">
                      <a:solidFill>
                        <a:srgbClr val="61C0C6"/>
                      </a:solidFill>
                      <a:prstDash val="solid"/>
                    </a:lnR>
                    <a:lnT w="12700">
                      <a:solidFill>
                        <a:srgbClr val="61C0C6"/>
                      </a:solidFill>
                      <a:prstDash val="solid"/>
                    </a:lnT>
                    <a:lnB w="12700">
                      <a:solidFill>
                        <a:srgbClr val="61C0C6"/>
                      </a:solidFill>
                      <a:prstDash val="solid"/>
                    </a:lnB>
                    <a:solidFill>
                      <a:srgbClr val="EA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361950" marR="166370" indent="-18796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300" b="1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1300" b="1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>
                          <a:latin typeface="Calibri"/>
                          <a:cs typeface="Calibri"/>
                        </a:rPr>
                        <a:t>Law</a:t>
                      </a:r>
                      <a:r>
                        <a:rPr sz="1300" b="1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5">
                          <a:latin typeface="Calibri"/>
                          <a:cs typeface="Calibri"/>
                        </a:rPr>
                        <a:t>and </a:t>
                      </a:r>
                      <a:r>
                        <a:rPr sz="1300" b="1" spc="-10">
                          <a:latin typeface="Calibri"/>
                          <a:cs typeface="Calibri"/>
                        </a:rPr>
                        <a:t>Governance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61C0C6"/>
                      </a:solidFill>
                      <a:prstDash val="solid"/>
                    </a:lnL>
                    <a:lnR w="12700">
                      <a:solidFill>
                        <a:srgbClr val="61C0C6"/>
                      </a:solidFill>
                      <a:prstDash val="solid"/>
                    </a:lnR>
                    <a:lnT w="12700">
                      <a:solidFill>
                        <a:srgbClr val="61C0C6"/>
                      </a:solidFill>
                      <a:prstDash val="solid"/>
                    </a:lnT>
                    <a:lnB w="12700">
                      <a:solidFill>
                        <a:srgbClr val="61C0C6"/>
                      </a:solidFill>
                      <a:prstDash val="solid"/>
                    </a:lnB>
                    <a:solidFill>
                      <a:srgbClr val="D2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b="1">
                          <a:latin typeface="Calibri"/>
                          <a:cs typeface="Calibri"/>
                        </a:rPr>
                        <a:t>Fraud</a:t>
                      </a:r>
                      <a:r>
                        <a:rPr sz="1300" b="1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>
                          <a:latin typeface="Calibri"/>
                          <a:cs typeface="Calibri"/>
                        </a:rPr>
                        <a:t>and</a:t>
                      </a:r>
                      <a:r>
                        <a:rPr sz="1300" b="1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>
                          <a:latin typeface="Calibri"/>
                          <a:cs typeface="Calibri"/>
                        </a:rPr>
                        <a:t>Abuse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61C0C6"/>
                      </a:solidFill>
                      <a:prstDash val="solid"/>
                    </a:lnL>
                    <a:lnR w="12700">
                      <a:solidFill>
                        <a:srgbClr val="61C0C6"/>
                      </a:solidFill>
                      <a:prstDash val="solid"/>
                    </a:lnR>
                    <a:lnT w="12700">
                      <a:solidFill>
                        <a:srgbClr val="61C0C6"/>
                      </a:solidFill>
                      <a:prstDash val="solid"/>
                    </a:lnT>
                    <a:lnB w="12700">
                      <a:solidFill>
                        <a:srgbClr val="61C0C6"/>
                      </a:solidFill>
                      <a:prstDash val="solid"/>
                    </a:lnB>
                    <a:solidFill>
                      <a:srgbClr val="D2E8EB"/>
                    </a:solidFill>
                  </a:tcPr>
                </a:tc>
                <a:tc>
                  <a:txBody>
                    <a:bodyPr/>
                    <a:lstStyle/>
                    <a:p>
                      <a:pPr marL="354330" marR="345440" indent="-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00" b="1">
                          <a:latin typeface="Calibri"/>
                          <a:cs typeface="Calibri"/>
                        </a:rPr>
                        <a:t>Health</a:t>
                      </a:r>
                      <a:r>
                        <a:rPr sz="1300" b="1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0">
                          <a:latin typeface="Calibri"/>
                          <a:cs typeface="Calibri"/>
                        </a:rPr>
                        <a:t>Care </a:t>
                      </a:r>
                      <a:r>
                        <a:rPr sz="1300" b="1">
                          <a:latin typeface="Calibri"/>
                          <a:cs typeface="Calibri"/>
                        </a:rPr>
                        <a:t>Liability</a:t>
                      </a:r>
                      <a:r>
                        <a:rPr sz="1300" b="1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5">
                          <a:latin typeface="Calibri"/>
                          <a:cs typeface="Calibri"/>
                        </a:rPr>
                        <a:t>and </a:t>
                      </a:r>
                      <a:r>
                        <a:rPr sz="1300" b="1" spc="-10">
                          <a:latin typeface="Calibri"/>
                          <a:cs typeface="Calibri"/>
                        </a:rPr>
                        <a:t>Litigation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61C0C6"/>
                      </a:solidFill>
                      <a:prstDash val="solid"/>
                    </a:lnL>
                    <a:lnR w="12700">
                      <a:solidFill>
                        <a:srgbClr val="61C0C6"/>
                      </a:solidFill>
                      <a:prstDash val="solid"/>
                    </a:lnR>
                    <a:lnT w="12700">
                      <a:solidFill>
                        <a:srgbClr val="61C0C6"/>
                      </a:solidFill>
                      <a:prstDash val="solid"/>
                    </a:lnT>
                    <a:lnB w="12700">
                      <a:solidFill>
                        <a:srgbClr val="61C0C6"/>
                      </a:solidFill>
                      <a:prstDash val="solid"/>
                    </a:lnB>
                    <a:solidFill>
                      <a:srgbClr val="D2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238125" marR="109220" indent="-1206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00" b="1">
                          <a:latin typeface="Calibri"/>
                          <a:cs typeface="Calibri"/>
                        </a:rPr>
                        <a:t>Health</a:t>
                      </a:r>
                      <a:r>
                        <a:rPr sz="1300" b="1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>
                          <a:latin typeface="Calibri"/>
                          <a:cs typeface="Calibri"/>
                        </a:rPr>
                        <a:t>Information </a:t>
                      </a:r>
                      <a:r>
                        <a:rPr sz="1300" b="1">
                          <a:latin typeface="Calibri"/>
                          <a:cs typeface="Calibri"/>
                        </a:rPr>
                        <a:t>and</a:t>
                      </a:r>
                      <a:r>
                        <a:rPr sz="1300" b="1" spc="-5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>
                          <a:latin typeface="Calibri"/>
                          <a:cs typeface="Calibri"/>
                        </a:rPr>
                        <a:t>Technology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61C0C6"/>
                      </a:solidFill>
                      <a:prstDash val="solid"/>
                    </a:lnL>
                    <a:lnR w="12700">
                      <a:solidFill>
                        <a:srgbClr val="61C0C6"/>
                      </a:solidFill>
                      <a:prstDash val="solid"/>
                    </a:lnR>
                    <a:lnT w="12700">
                      <a:solidFill>
                        <a:srgbClr val="61C0C6"/>
                      </a:solidFill>
                      <a:prstDash val="solid"/>
                    </a:lnT>
                    <a:lnB w="12700">
                      <a:solidFill>
                        <a:srgbClr val="61C0C6"/>
                      </a:solidFill>
                      <a:prstDash val="solid"/>
                    </a:lnB>
                    <a:solidFill>
                      <a:srgbClr val="EAF4F5"/>
                    </a:solidFill>
                  </a:tcPr>
                </a:tc>
                <a:tc>
                  <a:txBody>
                    <a:bodyPr/>
                    <a:lstStyle/>
                    <a:p>
                      <a:pPr marL="248920" marR="240029" indent="577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00" b="1">
                          <a:latin typeface="Calibri"/>
                          <a:cs typeface="Calibri"/>
                        </a:rPr>
                        <a:t>Hospitals</a:t>
                      </a:r>
                      <a:r>
                        <a:rPr sz="1300" b="1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5">
                          <a:latin typeface="Calibri"/>
                          <a:cs typeface="Calibri"/>
                        </a:rPr>
                        <a:t>and </a:t>
                      </a:r>
                      <a:r>
                        <a:rPr sz="1300" b="1">
                          <a:latin typeface="Calibri"/>
                          <a:cs typeface="Calibri"/>
                        </a:rPr>
                        <a:t>Health</a:t>
                      </a:r>
                      <a:r>
                        <a:rPr sz="1300" b="1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0">
                          <a:latin typeface="Calibri"/>
                          <a:cs typeface="Calibri"/>
                        </a:rPr>
                        <a:t>Systems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61C0C6"/>
                      </a:solidFill>
                      <a:prstDash val="solid"/>
                    </a:lnL>
                    <a:lnR w="12700">
                      <a:solidFill>
                        <a:srgbClr val="61C0C6"/>
                      </a:solidFill>
                      <a:prstDash val="solid"/>
                    </a:lnR>
                    <a:lnT w="12700">
                      <a:solidFill>
                        <a:srgbClr val="61C0C6"/>
                      </a:solidFill>
                      <a:prstDash val="solid"/>
                    </a:lnT>
                    <a:lnB w="12700">
                      <a:solidFill>
                        <a:srgbClr val="61C0C6"/>
                      </a:solidFill>
                      <a:prstDash val="solid"/>
                    </a:lnB>
                    <a:solidFill>
                      <a:srgbClr val="EAF4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300" b="1" spc="-10">
                          <a:latin typeface="Calibri"/>
                          <a:cs typeface="Calibri"/>
                        </a:rPr>
                        <a:t>In-</a:t>
                      </a:r>
                      <a:r>
                        <a:rPr sz="1300" b="1">
                          <a:latin typeface="Calibri"/>
                          <a:cs typeface="Calibri"/>
                        </a:rPr>
                        <a:t>House</a:t>
                      </a:r>
                      <a:r>
                        <a:rPr sz="1300" b="1" spc="-10">
                          <a:latin typeface="Calibri"/>
                          <a:cs typeface="Calibri"/>
                        </a:rPr>
                        <a:t> Counsel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61C0C6"/>
                      </a:solidFill>
                      <a:prstDash val="solid"/>
                    </a:lnL>
                    <a:lnR w="12700">
                      <a:solidFill>
                        <a:srgbClr val="61C0C6"/>
                      </a:solidFill>
                      <a:prstDash val="solid"/>
                    </a:lnR>
                    <a:lnT w="12700">
                      <a:solidFill>
                        <a:srgbClr val="61C0C6"/>
                      </a:solidFill>
                      <a:prstDash val="solid"/>
                    </a:lnT>
                    <a:lnB w="12700">
                      <a:solidFill>
                        <a:srgbClr val="61C0C6"/>
                      </a:solidFill>
                      <a:prstDash val="solid"/>
                    </a:lnB>
                    <a:solidFill>
                      <a:srgbClr val="EA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337820" marR="328295" indent="9271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300" b="1">
                          <a:latin typeface="Calibri"/>
                          <a:cs typeface="Calibri"/>
                        </a:rPr>
                        <a:t>Labor</a:t>
                      </a:r>
                      <a:r>
                        <a:rPr sz="1300" b="1" spc="-25">
                          <a:latin typeface="Calibri"/>
                          <a:cs typeface="Calibri"/>
                        </a:rPr>
                        <a:t> and </a:t>
                      </a:r>
                      <a:r>
                        <a:rPr sz="1300" b="1" spc="-10">
                          <a:latin typeface="Calibri"/>
                          <a:cs typeface="Calibri"/>
                        </a:rPr>
                        <a:t>Employment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61C0C6"/>
                      </a:solidFill>
                      <a:prstDash val="solid"/>
                    </a:lnL>
                    <a:lnR w="12700">
                      <a:solidFill>
                        <a:srgbClr val="61C0C6"/>
                      </a:solidFill>
                      <a:prstDash val="solid"/>
                    </a:lnR>
                    <a:lnT w="12700">
                      <a:solidFill>
                        <a:srgbClr val="61C0C6"/>
                      </a:solidFill>
                      <a:prstDash val="solid"/>
                    </a:lnT>
                    <a:lnB w="12700">
                      <a:solidFill>
                        <a:srgbClr val="61C0C6"/>
                      </a:solidFill>
                      <a:prstDash val="solid"/>
                    </a:lnB>
                    <a:solidFill>
                      <a:srgbClr val="D2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b="1">
                          <a:latin typeface="Calibri"/>
                          <a:cs typeface="Calibri"/>
                        </a:rPr>
                        <a:t>Life</a:t>
                      </a:r>
                      <a:r>
                        <a:rPr sz="1300" b="1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>
                          <a:latin typeface="Calibri"/>
                          <a:cs typeface="Calibri"/>
                        </a:rPr>
                        <a:t>Sciences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61C0C6"/>
                      </a:solidFill>
                      <a:prstDash val="solid"/>
                    </a:lnL>
                    <a:lnR w="12700">
                      <a:solidFill>
                        <a:srgbClr val="61C0C6"/>
                      </a:solidFill>
                      <a:prstDash val="solid"/>
                    </a:lnR>
                    <a:lnT w="12700">
                      <a:solidFill>
                        <a:srgbClr val="61C0C6"/>
                      </a:solidFill>
                      <a:prstDash val="solid"/>
                    </a:lnT>
                    <a:lnB w="12700">
                      <a:solidFill>
                        <a:srgbClr val="61C0C6"/>
                      </a:solidFill>
                      <a:prstDash val="solid"/>
                    </a:lnB>
                    <a:solidFill>
                      <a:srgbClr val="D2E8EB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34620" indent="-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00" b="1">
                          <a:latin typeface="Calibri"/>
                          <a:cs typeface="Calibri"/>
                        </a:rPr>
                        <a:t>Medical</a:t>
                      </a:r>
                      <a:r>
                        <a:rPr sz="1300" b="1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>
                          <a:latin typeface="Calibri"/>
                          <a:cs typeface="Calibri"/>
                        </a:rPr>
                        <a:t>Staff, </a:t>
                      </a:r>
                      <a:r>
                        <a:rPr sz="1300" b="1">
                          <a:latin typeface="Calibri"/>
                          <a:cs typeface="Calibri"/>
                        </a:rPr>
                        <a:t>Credentialing,</a:t>
                      </a:r>
                      <a:r>
                        <a:rPr sz="1300" b="1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5">
                          <a:latin typeface="Calibri"/>
                          <a:cs typeface="Calibri"/>
                        </a:rPr>
                        <a:t>and </a:t>
                      </a:r>
                      <a:r>
                        <a:rPr sz="1300" b="1">
                          <a:latin typeface="Calibri"/>
                          <a:cs typeface="Calibri"/>
                        </a:rPr>
                        <a:t>Peer</a:t>
                      </a:r>
                      <a:r>
                        <a:rPr sz="1300" b="1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>
                          <a:latin typeface="Calibri"/>
                          <a:cs typeface="Calibri"/>
                        </a:rPr>
                        <a:t>Review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61C0C6"/>
                      </a:solidFill>
                      <a:prstDash val="solid"/>
                    </a:lnL>
                    <a:lnR w="12700">
                      <a:solidFill>
                        <a:srgbClr val="61C0C6"/>
                      </a:solidFill>
                      <a:prstDash val="solid"/>
                    </a:lnR>
                    <a:lnT w="12700">
                      <a:solidFill>
                        <a:srgbClr val="61C0C6"/>
                      </a:solidFill>
                      <a:prstDash val="solid"/>
                    </a:lnT>
                    <a:lnB w="12700">
                      <a:solidFill>
                        <a:srgbClr val="61C0C6"/>
                      </a:solidFill>
                      <a:prstDash val="solid"/>
                    </a:lnB>
                    <a:solidFill>
                      <a:srgbClr val="D2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045">
                <a:tc>
                  <a:txBody>
                    <a:bodyPr/>
                    <a:lstStyle/>
                    <a:p>
                      <a:pPr marL="278130" marR="150495" indent="-1193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00" b="1" spc="-10">
                          <a:latin typeface="Calibri"/>
                          <a:cs typeface="Calibri"/>
                        </a:rPr>
                        <a:t>Payers,</a:t>
                      </a:r>
                      <a:r>
                        <a:rPr sz="1300" b="1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>
                          <a:latin typeface="Calibri"/>
                          <a:cs typeface="Calibri"/>
                        </a:rPr>
                        <a:t>Plans,</a:t>
                      </a:r>
                      <a:r>
                        <a:rPr sz="1300" b="1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5">
                          <a:latin typeface="Calibri"/>
                          <a:cs typeface="Calibri"/>
                        </a:rPr>
                        <a:t>and </a:t>
                      </a:r>
                      <a:r>
                        <a:rPr sz="1300" b="1">
                          <a:latin typeface="Calibri"/>
                          <a:cs typeface="Calibri"/>
                        </a:rPr>
                        <a:t>Managed</a:t>
                      </a:r>
                      <a:r>
                        <a:rPr sz="1300" b="1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0">
                          <a:latin typeface="Calibri"/>
                          <a:cs typeface="Calibri"/>
                        </a:rPr>
                        <a:t>Care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61C0C6"/>
                      </a:solidFill>
                      <a:prstDash val="solid"/>
                    </a:lnL>
                    <a:lnR w="12700">
                      <a:solidFill>
                        <a:srgbClr val="61C0C6"/>
                      </a:solidFill>
                      <a:prstDash val="solid"/>
                    </a:lnR>
                    <a:lnT w="12700">
                      <a:solidFill>
                        <a:srgbClr val="61C0C6"/>
                      </a:solidFill>
                      <a:prstDash val="solid"/>
                    </a:lnT>
                    <a:lnB w="12700">
                      <a:solidFill>
                        <a:srgbClr val="61C0C6"/>
                      </a:solidFill>
                      <a:prstDash val="solid"/>
                    </a:lnB>
                    <a:solidFill>
                      <a:srgbClr val="EAF4F5"/>
                    </a:solidFill>
                  </a:tcPr>
                </a:tc>
                <a:tc>
                  <a:txBody>
                    <a:bodyPr/>
                    <a:lstStyle/>
                    <a:p>
                      <a:pPr marL="304165" marR="295275" indent="116839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00" b="1" spc="-10">
                          <a:latin typeface="Calibri"/>
                          <a:cs typeface="Calibri"/>
                        </a:rPr>
                        <a:t>Physicians Organizations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61C0C6"/>
                      </a:solidFill>
                      <a:prstDash val="solid"/>
                    </a:lnL>
                    <a:lnR w="12700">
                      <a:solidFill>
                        <a:srgbClr val="61C0C6"/>
                      </a:solidFill>
                      <a:prstDash val="solid"/>
                    </a:lnR>
                    <a:lnT w="12700">
                      <a:solidFill>
                        <a:srgbClr val="61C0C6"/>
                      </a:solidFill>
                      <a:prstDash val="solid"/>
                    </a:lnT>
                    <a:lnB w="12700">
                      <a:solidFill>
                        <a:srgbClr val="61C0C6"/>
                      </a:solidFill>
                      <a:prstDash val="solid"/>
                    </a:lnB>
                    <a:solidFill>
                      <a:srgbClr val="EAF4F5"/>
                    </a:solidFill>
                  </a:tcPr>
                </a:tc>
                <a:tc>
                  <a:txBody>
                    <a:bodyPr/>
                    <a:lstStyle/>
                    <a:p>
                      <a:pPr marL="115570" marR="107950" indent="13843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00" b="1" spc="-25">
                          <a:latin typeface="Calibri"/>
                          <a:cs typeface="Calibri"/>
                        </a:rPr>
                        <a:t>Post-</a:t>
                      </a:r>
                      <a:r>
                        <a:rPr sz="1300" b="1">
                          <a:latin typeface="Calibri"/>
                          <a:cs typeface="Calibri"/>
                        </a:rPr>
                        <a:t>Acute</a:t>
                      </a:r>
                      <a:r>
                        <a:rPr sz="1300" b="1" spc="5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5">
                          <a:latin typeface="Calibri"/>
                          <a:cs typeface="Calibri"/>
                        </a:rPr>
                        <a:t>and </a:t>
                      </a:r>
                      <a:r>
                        <a:rPr sz="1300" b="1" spc="-10">
                          <a:latin typeface="Calibri"/>
                          <a:cs typeface="Calibri"/>
                        </a:rPr>
                        <a:t>Long-</a:t>
                      </a:r>
                      <a:r>
                        <a:rPr sz="1300" b="1" spc="-20">
                          <a:latin typeface="Calibri"/>
                          <a:cs typeface="Calibri"/>
                        </a:rPr>
                        <a:t>Term </a:t>
                      </a:r>
                      <a:r>
                        <a:rPr sz="1300" b="1" spc="-10">
                          <a:latin typeface="Calibri"/>
                          <a:cs typeface="Calibri"/>
                        </a:rPr>
                        <a:t>Services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61C0C6"/>
                      </a:solidFill>
                      <a:prstDash val="solid"/>
                    </a:lnL>
                    <a:lnR w="12700">
                      <a:solidFill>
                        <a:srgbClr val="61C0C6"/>
                      </a:solidFill>
                      <a:prstDash val="solid"/>
                    </a:lnR>
                    <a:lnT w="12700">
                      <a:solidFill>
                        <a:srgbClr val="61C0C6"/>
                      </a:solidFill>
                      <a:prstDash val="solid"/>
                    </a:lnT>
                    <a:lnB w="12700">
                      <a:solidFill>
                        <a:srgbClr val="61C0C6"/>
                      </a:solidFill>
                      <a:prstDash val="solid"/>
                    </a:lnB>
                    <a:solidFill>
                      <a:srgbClr val="EA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142875" marR="133350" indent="-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00" b="1" spc="-10">
                          <a:latin typeface="Calibri"/>
                          <a:cs typeface="Calibri"/>
                        </a:rPr>
                        <a:t>Regulation, Accreditation,</a:t>
                      </a:r>
                      <a:r>
                        <a:rPr sz="1300" b="1" spc="2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5">
                          <a:latin typeface="Calibri"/>
                          <a:cs typeface="Calibri"/>
                        </a:rPr>
                        <a:t>and </a:t>
                      </a:r>
                      <a:r>
                        <a:rPr sz="1300" b="1" spc="-10">
                          <a:latin typeface="Calibri"/>
                          <a:cs typeface="Calibri"/>
                        </a:rPr>
                        <a:t>Payment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61C0C6"/>
                      </a:solidFill>
                      <a:prstDash val="solid"/>
                    </a:lnL>
                    <a:lnR w="12700">
                      <a:solidFill>
                        <a:srgbClr val="61C0C6"/>
                      </a:solidFill>
                      <a:prstDash val="solid"/>
                    </a:lnR>
                    <a:lnT w="12700">
                      <a:solidFill>
                        <a:srgbClr val="61C0C6"/>
                      </a:solidFill>
                      <a:prstDash val="solid"/>
                    </a:lnT>
                    <a:lnB w="12700">
                      <a:solidFill>
                        <a:srgbClr val="61C0C6"/>
                      </a:solidFill>
                      <a:prstDash val="solid"/>
                    </a:lnB>
                    <a:solidFill>
                      <a:srgbClr val="D2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300" b="1" spc="-25">
                          <a:latin typeface="Calibri"/>
                          <a:cs typeface="Calibri"/>
                        </a:rPr>
                        <a:t>Tax</a:t>
                      </a:r>
                      <a:r>
                        <a:rPr sz="1300" b="1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>
                          <a:latin typeface="Calibri"/>
                          <a:cs typeface="Calibri"/>
                        </a:rPr>
                        <a:t>&amp;</a:t>
                      </a:r>
                      <a:r>
                        <a:rPr sz="1300" b="1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>
                          <a:latin typeface="Calibri"/>
                          <a:cs typeface="Calibri"/>
                        </a:rPr>
                        <a:t>Finance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61C0C6"/>
                      </a:solidFill>
                      <a:prstDash val="solid"/>
                    </a:lnL>
                    <a:lnR w="12700">
                      <a:solidFill>
                        <a:srgbClr val="61C0C6"/>
                      </a:solidFill>
                      <a:prstDash val="solid"/>
                    </a:lnR>
                    <a:lnT w="12700">
                      <a:solidFill>
                        <a:srgbClr val="61C0C6"/>
                      </a:solidFill>
                      <a:prstDash val="solid"/>
                    </a:lnT>
                    <a:lnB w="12700">
                      <a:solidFill>
                        <a:srgbClr val="61C0C6"/>
                      </a:solidFill>
                      <a:prstDash val="solid"/>
                    </a:lnB>
                    <a:solidFill>
                      <a:srgbClr val="D2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1C0C6"/>
                      </a:solidFill>
                      <a:prstDash val="solid"/>
                    </a:lnL>
                    <a:lnR w="12700">
                      <a:solidFill>
                        <a:srgbClr val="61C0C6"/>
                      </a:solidFill>
                      <a:prstDash val="solid"/>
                    </a:lnR>
                    <a:lnT w="12700">
                      <a:solidFill>
                        <a:srgbClr val="61C0C6"/>
                      </a:solidFill>
                      <a:prstDash val="solid"/>
                    </a:lnT>
                    <a:lnB w="12700">
                      <a:solidFill>
                        <a:srgbClr val="61C0C6"/>
                      </a:solidFill>
                      <a:prstDash val="solid"/>
                    </a:lnB>
                    <a:solidFill>
                      <a:srgbClr val="D2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37040" y="1533397"/>
            <a:ext cx="2755265" cy="15341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>
                <a:latin typeface="Calibri"/>
                <a:cs typeface="Calibri"/>
              </a:rPr>
              <a:t>Belonging</a:t>
            </a:r>
            <a:r>
              <a:rPr sz="1800" spc="-2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to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one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or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 spc="-20">
                <a:latin typeface="Calibri"/>
                <a:cs typeface="Calibri"/>
              </a:rPr>
              <a:t>more </a:t>
            </a:r>
            <a:r>
              <a:rPr sz="1800">
                <a:latin typeface="Calibri"/>
                <a:cs typeface="Calibri"/>
              </a:rPr>
              <a:t>Practice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Groups</a:t>
            </a:r>
            <a:r>
              <a:rPr sz="1800" spc="-6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(PGs)</a:t>
            </a:r>
            <a:r>
              <a:rPr sz="1800" spc="-70">
                <a:latin typeface="Calibri"/>
                <a:cs typeface="Calibri"/>
              </a:rPr>
              <a:t> </a:t>
            </a:r>
            <a:r>
              <a:rPr sz="1800" spc="-20">
                <a:latin typeface="Calibri"/>
                <a:cs typeface="Calibri"/>
              </a:rPr>
              <a:t>gives </a:t>
            </a:r>
            <a:r>
              <a:rPr sz="1800">
                <a:latin typeface="Calibri"/>
                <a:cs typeface="Calibri"/>
              </a:rPr>
              <a:t>members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the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ability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 spc="-25">
                <a:latin typeface="Calibri"/>
                <a:cs typeface="Calibri"/>
              </a:rPr>
              <a:t>to </a:t>
            </a:r>
            <a:r>
              <a:rPr sz="1800">
                <a:latin typeface="Calibri"/>
                <a:cs typeface="Calibri"/>
              </a:rPr>
              <a:t>network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with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other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health </a:t>
            </a:r>
            <a:r>
              <a:rPr sz="1800">
                <a:latin typeface="Calibri"/>
                <a:cs typeface="Calibri"/>
              </a:rPr>
              <a:t>law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professionals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from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across </a:t>
            </a:r>
            <a:r>
              <a:rPr sz="1800">
                <a:latin typeface="Calibri"/>
                <a:cs typeface="Calibri"/>
              </a:rPr>
              <a:t>the</a:t>
            </a:r>
            <a:r>
              <a:rPr sz="1800" spc="-1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country.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9740" y="3289344"/>
            <a:ext cx="2743200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14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7040" y="3363798"/>
            <a:ext cx="1544160" cy="775212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b="1" spc="-20">
                <a:solidFill>
                  <a:srgbClr val="D9CD45"/>
                </a:solidFill>
                <a:latin typeface="Calibri"/>
                <a:cs typeface="Calibri"/>
              </a:rPr>
              <a:t>Full</a:t>
            </a:r>
            <a:r>
              <a:rPr lang="en-US" b="1" spc="-20">
                <a:solidFill>
                  <a:srgbClr val="D9CD45"/>
                </a:solidFill>
                <a:latin typeface="Calibri"/>
                <a:cs typeface="Calibri"/>
              </a:rPr>
              <a:t> Level</a:t>
            </a:r>
            <a:r>
              <a:rPr sz="1800" b="1" spc="-20">
                <a:solidFill>
                  <a:srgbClr val="D9CD45"/>
                </a:solidFill>
                <a:latin typeface="Calibri"/>
                <a:cs typeface="Calibri"/>
              </a:rPr>
              <a:t> </a:t>
            </a:r>
            <a:r>
              <a:rPr sz="1800" b="1" spc="-10">
                <a:solidFill>
                  <a:srgbClr val="61C0C6"/>
                </a:solidFill>
                <a:latin typeface="Calibri"/>
                <a:cs typeface="Calibri"/>
              </a:rPr>
              <a:t>Enhanced</a:t>
            </a:r>
            <a:r>
              <a:rPr lang="en-US" sz="1800" b="1" spc="-10">
                <a:solidFill>
                  <a:srgbClr val="61C0C6"/>
                </a:solidFill>
                <a:latin typeface="Calibri"/>
                <a:cs typeface="Calibri"/>
              </a:rPr>
              <a:t> Level</a:t>
            </a:r>
            <a:r>
              <a:rPr sz="1800" b="1" spc="-10">
                <a:solidFill>
                  <a:srgbClr val="61C0C6"/>
                </a:solidFill>
                <a:latin typeface="Calibri"/>
                <a:cs typeface="Calibri"/>
              </a:rPr>
              <a:t> </a:t>
            </a:r>
            <a:r>
              <a:rPr sz="1800" b="1" spc="-10">
                <a:solidFill>
                  <a:srgbClr val="FF6900"/>
                </a:solidFill>
                <a:latin typeface="Calibri"/>
                <a:cs typeface="Calibri"/>
              </a:rPr>
              <a:t>Premium</a:t>
            </a:r>
            <a:r>
              <a:rPr lang="en-US" sz="1800" b="1" spc="-10">
                <a:solidFill>
                  <a:srgbClr val="FF6900"/>
                </a:solidFill>
                <a:latin typeface="Calibri"/>
                <a:cs typeface="Calibri"/>
              </a:rPr>
              <a:t> Level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91283" y="3363798"/>
            <a:ext cx="938530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 indent="-167640">
              <a:lnSpc>
                <a:spcPts val="2050"/>
              </a:lnSpc>
              <a:spcBef>
                <a:spcPts val="100"/>
              </a:spcBef>
              <a:buAutoNum type="arabicPlain"/>
              <a:tabLst>
                <a:tab pos="180340" algn="l"/>
              </a:tabLst>
            </a:pPr>
            <a:r>
              <a:rPr sz="1800" spc="-25">
                <a:latin typeface="Calibri"/>
                <a:cs typeface="Calibri"/>
              </a:rPr>
              <a:t>PG</a:t>
            </a:r>
            <a:endParaRPr sz="1800">
              <a:latin typeface="Calibri"/>
              <a:cs typeface="Calibri"/>
            </a:endParaRPr>
          </a:p>
          <a:p>
            <a:pPr marL="180340" indent="-167640">
              <a:lnSpc>
                <a:spcPts val="1945"/>
              </a:lnSpc>
              <a:buAutoNum type="arabicPlain"/>
              <a:tabLst>
                <a:tab pos="180340" algn="l"/>
              </a:tabLst>
            </a:pPr>
            <a:r>
              <a:rPr sz="1800" spc="-25">
                <a:latin typeface="Calibri"/>
                <a:cs typeface="Calibri"/>
              </a:rPr>
              <a:t>PGs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50"/>
              </a:lnSpc>
            </a:pPr>
            <a:r>
              <a:rPr sz="1800" spc="-10">
                <a:latin typeface="Calibri"/>
                <a:cs typeface="Calibri"/>
              </a:rPr>
              <a:t>Unlimited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0059" y="1184147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484" y="0"/>
                </a:moveTo>
                <a:lnTo>
                  <a:pt x="0" y="0"/>
                </a:lnTo>
                <a:lnTo>
                  <a:pt x="0" y="62484"/>
                </a:lnTo>
                <a:lnTo>
                  <a:pt x="62484" y="62484"/>
                </a:lnTo>
                <a:lnTo>
                  <a:pt x="62484" y="0"/>
                </a:lnTo>
                <a:close/>
              </a:path>
            </a:pathLst>
          </a:custGeom>
          <a:solidFill>
            <a:srgbClr val="004D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9787" y="1184147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4" h="62865">
                <a:moveTo>
                  <a:pt x="64007" y="0"/>
                </a:moveTo>
                <a:lnTo>
                  <a:pt x="0" y="0"/>
                </a:lnTo>
                <a:lnTo>
                  <a:pt x="0" y="62484"/>
                </a:lnTo>
                <a:lnTo>
                  <a:pt x="64007" y="62484"/>
                </a:lnTo>
                <a:lnTo>
                  <a:pt x="64007" y="0"/>
                </a:lnTo>
                <a:close/>
              </a:path>
            </a:pathLst>
          </a:custGeom>
          <a:solidFill>
            <a:srgbClr val="61C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1040" y="1184147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484" y="0"/>
                </a:moveTo>
                <a:lnTo>
                  <a:pt x="0" y="0"/>
                </a:lnTo>
                <a:lnTo>
                  <a:pt x="0" y="62484"/>
                </a:lnTo>
                <a:lnTo>
                  <a:pt x="62484" y="62484"/>
                </a:lnTo>
                <a:lnTo>
                  <a:pt x="62484" y="0"/>
                </a:lnTo>
                <a:close/>
              </a:path>
            </a:pathLst>
          </a:custGeom>
          <a:solidFill>
            <a:srgbClr val="D9C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0768" y="1184147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484" y="0"/>
                </a:moveTo>
                <a:lnTo>
                  <a:pt x="0" y="0"/>
                </a:lnTo>
                <a:lnTo>
                  <a:pt x="0" y="62484"/>
                </a:lnTo>
                <a:lnTo>
                  <a:pt x="62484" y="62484"/>
                </a:lnTo>
                <a:lnTo>
                  <a:pt x="62484" y="0"/>
                </a:lnTo>
                <a:close/>
              </a:path>
            </a:pathLst>
          </a:custGeom>
          <a:solidFill>
            <a:srgbClr val="004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0496" y="1184147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484" y="0"/>
                </a:moveTo>
                <a:lnTo>
                  <a:pt x="0" y="0"/>
                </a:lnTo>
                <a:lnTo>
                  <a:pt x="0" y="62484"/>
                </a:lnTo>
                <a:lnTo>
                  <a:pt x="62484" y="62484"/>
                </a:lnTo>
                <a:lnTo>
                  <a:pt x="62484" y="0"/>
                </a:lnTo>
                <a:close/>
              </a:path>
            </a:pathLst>
          </a:custGeom>
          <a:solidFill>
            <a:srgbClr val="D3BC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0224" y="1184147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4" h="62865">
                <a:moveTo>
                  <a:pt x="64008" y="0"/>
                </a:moveTo>
                <a:lnTo>
                  <a:pt x="0" y="0"/>
                </a:lnTo>
                <a:lnTo>
                  <a:pt x="0" y="62484"/>
                </a:lnTo>
                <a:lnTo>
                  <a:pt x="64008" y="62484"/>
                </a:lnTo>
                <a:lnTo>
                  <a:pt x="64008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804" y="4811209"/>
            <a:ext cx="184971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rgbClr val="BEBEBE"/>
                </a:solidFill>
                <a:latin typeface="Calibri"/>
                <a:cs typeface="Calibri"/>
              </a:rPr>
              <a:t>1</a:t>
            </a:r>
            <a:r>
              <a:rPr lang="en-US" sz="900" spc="409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lang="en-US" sz="900" dirty="0">
                <a:solidFill>
                  <a:srgbClr val="BEBEBE"/>
                </a:solidFill>
                <a:latin typeface="Calibri"/>
                <a:cs typeface="Calibri"/>
              </a:rPr>
              <a:t>|</a:t>
            </a:r>
            <a:r>
              <a:rPr lang="en-US" sz="900" spc="-2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lang="en-US" sz="900" dirty="0">
                <a:solidFill>
                  <a:srgbClr val="BEBEBE"/>
                </a:solidFill>
                <a:latin typeface="Calibri"/>
                <a:cs typeface="Calibri"/>
              </a:rPr>
              <a:t>AHLA</a:t>
            </a:r>
            <a:r>
              <a:rPr lang="en-US" sz="900" spc="-1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lang="en-US" sz="900" dirty="0">
                <a:solidFill>
                  <a:srgbClr val="BEBEBE"/>
                </a:solidFill>
                <a:latin typeface="Calibri"/>
                <a:cs typeface="Calibri"/>
              </a:rPr>
              <a:t>Member</a:t>
            </a:r>
            <a:r>
              <a:rPr lang="en-US" sz="900" spc="2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lang="en-US" sz="900" spc="-10" dirty="0">
                <a:solidFill>
                  <a:srgbClr val="BEBEBE"/>
                </a:solidFill>
                <a:latin typeface="Calibri"/>
                <a:cs typeface="Calibri"/>
              </a:rPr>
              <a:t>Benefits</a:t>
            </a:r>
            <a:endParaRPr lang="en-US" sz="9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9523" y="4864009"/>
            <a:ext cx="2058264" cy="11342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/>
              <a:t>Engage</a:t>
            </a:r>
            <a:r>
              <a:rPr spc="-65"/>
              <a:t> </a:t>
            </a:r>
            <a:r>
              <a:t>with</a:t>
            </a:r>
            <a:r>
              <a:rPr spc="-75"/>
              <a:t> </a:t>
            </a:r>
            <a:r>
              <a:t>Leading</a:t>
            </a:r>
            <a:r>
              <a:rPr spc="-45"/>
              <a:t> </a:t>
            </a:r>
            <a:r>
              <a:rPr spc="-10"/>
              <a:t>Professionals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5118" y="3384550"/>
            <a:ext cx="4019550" cy="1215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184785" algn="l"/>
              </a:tabLst>
            </a:pPr>
            <a:r>
              <a:rPr sz="1000" u="sng">
                <a:solidFill>
                  <a:srgbClr val="1D4F91"/>
                </a:solidFill>
                <a:uFill>
                  <a:solidFill>
                    <a:srgbClr val="1D4F91"/>
                  </a:solidFill>
                </a:uFill>
                <a:latin typeface="Calibri"/>
                <a:cs typeface="Calibri"/>
                <a:hlinkClick r:id="rId3"/>
              </a:rPr>
              <a:t>AHLA's</a:t>
            </a:r>
            <a:r>
              <a:rPr sz="1000" u="sng" spc="-15">
                <a:solidFill>
                  <a:srgbClr val="1D4F91"/>
                </a:solidFill>
                <a:uFill>
                  <a:solidFill>
                    <a:srgbClr val="1D4F9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000" u="sng">
                <a:solidFill>
                  <a:srgbClr val="1D4F91"/>
                </a:solidFill>
                <a:uFill>
                  <a:solidFill>
                    <a:srgbClr val="1D4F91"/>
                  </a:solidFill>
                </a:uFill>
                <a:latin typeface="Calibri"/>
                <a:cs typeface="Calibri"/>
                <a:hlinkClick r:id="rId3"/>
              </a:rPr>
              <a:t>Practice</a:t>
            </a:r>
            <a:r>
              <a:rPr sz="1000" u="sng" spc="-10">
                <a:solidFill>
                  <a:srgbClr val="1D4F91"/>
                </a:solidFill>
                <a:uFill>
                  <a:solidFill>
                    <a:srgbClr val="1D4F9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000" u="sng">
                <a:solidFill>
                  <a:srgbClr val="1D4F91"/>
                </a:solidFill>
                <a:uFill>
                  <a:solidFill>
                    <a:srgbClr val="1D4F91"/>
                  </a:solidFill>
                </a:uFill>
                <a:latin typeface="Calibri"/>
                <a:cs typeface="Calibri"/>
                <a:hlinkClick r:id="rId3"/>
              </a:rPr>
              <a:t>Groups</a:t>
            </a:r>
            <a:r>
              <a:rPr sz="1000" u="sng" spc="-35">
                <a:solidFill>
                  <a:srgbClr val="1D4F91"/>
                </a:solidFill>
                <a:uFill>
                  <a:solidFill>
                    <a:srgbClr val="1D4F9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000" u="sng">
                <a:solidFill>
                  <a:srgbClr val="1D4F91"/>
                </a:solidFill>
                <a:uFill>
                  <a:solidFill>
                    <a:srgbClr val="1D4F91"/>
                  </a:solidFill>
                </a:uFill>
                <a:latin typeface="Calibri"/>
                <a:cs typeface="Calibri"/>
                <a:hlinkClick r:id="rId3"/>
              </a:rPr>
              <a:t>(PG)</a:t>
            </a:r>
            <a:r>
              <a:rPr sz="1000" u="none" spc="-20">
                <a:solidFill>
                  <a:srgbClr val="1D4F91"/>
                </a:solidFill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connect</a:t>
            </a:r>
            <a:r>
              <a:rPr sz="1000" u="none" spc="-20">
                <a:latin typeface="Calibri"/>
                <a:cs typeface="Calibri"/>
              </a:rPr>
              <a:t> </a:t>
            </a:r>
            <a:r>
              <a:rPr sz="1000" u="none" spc="-10">
                <a:latin typeface="Calibri"/>
                <a:cs typeface="Calibri"/>
              </a:rPr>
              <a:t>professionals</a:t>
            </a:r>
            <a:r>
              <a:rPr sz="1000" u="none" spc="-2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who</a:t>
            </a:r>
            <a:r>
              <a:rPr sz="1000" u="none" spc="-2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share</a:t>
            </a:r>
            <a:r>
              <a:rPr sz="1000" u="none" spc="-25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similar</a:t>
            </a:r>
            <a:r>
              <a:rPr sz="1000" u="none" spc="-20">
                <a:latin typeface="Calibri"/>
                <a:cs typeface="Calibri"/>
              </a:rPr>
              <a:t> work </a:t>
            </a:r>
            <a:r>
              <a:rPr sz="1000" u="none">
                <a:latin typeface="Calibri"/>
                <a:cs typeface="Calibri"/>
              </a:rPr>
              <a:t>settings</a:t>
            </a:r>
            <a:r>
              <a:rPr sz="1000" u="none" spc="-2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or</a:t>
            </a:r>
            <a:r>
              <a:rPr sz="1000" u="none" spc="-2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focus</a:t>
            </a:r>
            <a:r>
              <a:rPr sz="1000" u="none" spc="-3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areas.</a:t>
            </a:r>
            <a:r>
              <a:rPr sz="1000" u="none" spc="-2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By</a:t>
            </a:r>
            <a:r>
              <a:rPr sz="1000" u="none" spc="-15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joining</a:t>
            </a:r>
            <a:r>
              <a:rPr sz="1000" u="none" spc="-35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a</a:t>
            </a:r>
            <a:r>
              <a:rPr sz="1000" u="none" spc="-35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PG,</a:t>
            </a:r>
            <a:r>
              <a:rPr sz="1000" u="none" spc="-15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you</a:t>
            </a:r>
            <a:r>
              <a:rPr sz="1000" u="none" spc="-4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gain</a:t>
            </a:r>
            <a:r>
              <a:rPr sz="1000" u="none" spc="-15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access</a:t>
            </a:r>
            <a:r>
              <a:rPr sz="1000" u="none" spc="-2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to</a:t>
            </a:r>
            <a:r>
              <a:rPr sz="1000" u="none" spc="-2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valuable</a:t>
            </a:r>
            <a:r>
              <a:rPr sz="1000" u="none" spc="-35">
                <a:latin typeface="Calibri"/>
                <a:cs typeface="Calibri"/>
              </a:rPr>
              <a:t> </a:t>
            </a:r>
            <a:r>
              <a:rPr sz="1000" u="none" spc="-10">
                <a:latin typeface="Calibri"/>
                <a:cs typeface="Calibri"/>
              </a:rPr>
              <a:t>tools </a:t>
            </a:r>
            <a:r>
              <a:rPr sz="1000" u="none">
                <a:latin typeface="Calibri"/>
                <a:cs typeface="Calibri"/>
              </a:rPr>
              <a:t>and</a:t>
            </a:r>
            <a:r>
              <a:rPr sz="1000" u="none" spc="-15">
                <a:latin typeface="Calibri"/>
                <a:cs typeface="Calibri"/>
              </a:rPr>
              <a:t> </a:t>
            </a:r>
            <a:r>
              <a:rPr sz="1000" u="none" spc="-10">
                <a:latin typeface="Calibri"/>
                <a:cs typeface="Calibri"/>
              </a:rPr>
              <a:t>education, </a:t>
            </a:r>
            <a:r>
              <a:rPr sz="1000" u="none">
                <a:latin typeface="Calibri"/>
                <a:cs typeface="Calibri"/>
              </a:rPr>
              <a:t>as</a:t>
            </a:r>
            <a:r>
              <a:rPr sz="1000" u="none" spc="-1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well as</a:t>
            </a:r>
            <a:r>
              <a:rPr sz="1000" u="none" spc="-25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a</a:t>
            </a:r>
            <a:r>
              <a:rPr sz="1000" u="none" spc="5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diverse</a:t>
            </a:r>
            <a:r>
              <a:rPr sz="1000" u="none" spc="5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network</a:t>
            </a:r>
            <a:r>
              <a:rPr sz="1000" u="none" spc="5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of</a:t>
            </a:r>
            <a:r>
              <a:rPr sz="1000" u="none" spc="-10">
                <a:latin typeface="Calibri"/>
                <a:cs typeface="Calibri"/>
              </a:rPr>
              <a:t> professionals</a:t>
            </a:r>
            <a:r>
              <a:rPr sz="1000" u="none" spc="-5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from</a:t>
            </a:r>
            <a:r>
              <a:rPr sz="1000" u="none" spc="-10">
                <a:latin typeface="Calibri"/>
                <a:cs typeface="Calibri"/>
              </a:rPr>
              <a:t> around </a:t>
            </a:r>
            <a:r>
              <a:rPr sz="1000" u="none">
                <a:latin typeface="Calibri"/>
                <a:cs typeface="Calibri"/>
              </a:rPr>
              <a:t>the</a:t>
            </a:r>
            <a:r>
              <a:rPr sz="1000" u="none" spc="-20">
                <a:latin typeface="Calibri"/>
                <a:cs typeface="Calibri"/>
              </a:rPr>
              <a:t> </a:t>
            </a:r>
            <a:r>
              <a:rPr sz="1000" u="none" spc="-10">
                <a:latin typeface="Calibri"/>
                <a:cs typeface="Calibri"/>
              </a:rPr>
              <a:t>country.</a:t>
            </a:r>
            <a:endParaRPr sz="1000">
              <a:latin typeface="Calibri"/>
              <a:cs typeface="Calibri"/>
            </a:endParaRPr>
          </a:p>
          <a:p>
            <a:pPr marL="182245" marR="158115" indent="-170180" algn="just">
              <a:lnSpc>
                <a:spcPct val="100000"/>
              </a:lnSpc>
              <a:spcBef>
                <a:spcPts val="969"/>
              </a:spcBef>
              <a:buFont typeface="Arial"/>
              <a:buChar char="•"/>
              <a:tabLst>
                <a:tab pos="184785" algn="l"/>
              </a:tabLst>
            </a:pPr>
            <a:r>
              <a:rPr sz="1000">
                <a:latin typeface="Calibri"/>
                <a:cs typeface="Calibri"/>
              </a:rPr>
              <a:t>Practice</a:t>
            </a:r>
            <a:r>
              <a:rPr sz="1000" spc="-25">
                <a:latin typeface="Calibri"/>
                <a:cs typeface="Calibri"/>
              </a:rPr>
              <a:t> </a:t>
            </a:r>
            <a:r>
              <a:rPr sz="1000">
                <a:latin typeface="Calibri"/>
                <a:cs typeface="Calibri"/>
              </a:rPr>
              <a:t>Group</a:t>
            </a:r>
            <a:r>
              <a:rPr sz="1000" spc="-35">
                <a:latin typeface="Calibri"/>
                <a:cs typeface="Calibri"/>
              </a:rPr>
              <a:t> </a:t>
            </a:r>
            <a:r>
              <a:rPr sz="1000">
                <a:latin typeface="Calibri"/>
                <a:cs typeface="Calibri"/>
              </a:rPr>
              <a:t>leaders,</a:t>
            </a:r>
            <a:r>
              <a:rPr sz="1000" spc="-25">
                <a:latin typeface="Calibri"/>
                <a:cs typeface="Calibri"/>
              </a:rPr>
              <a:t> </a:t>
            </a:r>
            <a:r>
              <a:rPr sz="1000">
                <a:latin typeface="Calibri"/>
                <a:cs typeface="Calibri"/>
              </a:rPr>
              <a:t>volunteers,</a:t>
            </a:r>
            <a:r>
              <a:rPr sz="1000" spc="-15">
                <a:latin typeface="Calibri"/>
                <a:cs typeface="Calibri"/>
              </a:rPr>
              <a:t> </a:t>
            </a:r>
            <a:r>
              <a:rPr sz="1000">
                <a:latin typeface="Calibri"/>
                <a:cs typeface="Calibri"/>
              </a:rPr>
              <a:t>and</a:t>
            </a:r>
            <a:r>
              <a:rPr sz="1000" spc="-40">
                <a:latin typeface="Calibri"/>
                <a:cs typeface="Calibri"/>
              </a:rPr>
              <a:t> </a:t>
            </a:r>
            <a:r>
              <a:rPr sz="1000">
                <a:latin typeface="Calibri"/>
                <a:cs typeface="Calibri"/>
              </a:rPr>
              <a:t>staff</a:t>
            </a:r>
            <a:r>
              <a:rPr sz="1000" spc="-35">
                <a:latin typeface="Calibri"/>
                <a:cs typeface="Calibri"/>
              </a:rPr>
              <a:t> </a:t>
            </a:r>
            <a:r>
              <a:rPr sz="1000">
                <a:latin typeface="Calibri"/>
                <a:cs typeface="Calibri"/>
              </a:rPr>
              <a:t>produce</a:t>
            </a:r>
            <a:r>
              <a:rPr sz="1000" spc="-30">
                <a:latin typeface="Calibri"/>
                <a:cs typeface="Calibri"/>
              </a:rPr>
              <a:t> </a:t>
            </a:r>
            <a:r>
              <a:rPr sz="1000">
                <a:latin typeface="Calibri"/>
                <a:cs typeface="Calibri"/>
              </a:rPr>
              <a:t>distance</a:t>
            </a:r>
            <a:r>
              <a:rPr sz="1000" spc="-35">
                <a:latin typeface="Calibri"/>
                <a:cs typeface="Calibri"/>
              </a:rPr>
              <a:t> </a:t>
            </a:r>
            <a:r>
              <a:rPr sz="1000" spc="-10">
                <a:latin typeface="Calibri"/>
                <a:cs typeface="Calibri"/>
              </a:rPr>
              <a:t>learning 	</a:t>
            </a:r>
            <a:r>
              <a:rPr sz="1000">
                <a:latin typeface="Calibri"/>
                <a:cs typeface="Calibri"/>
              </a:rPr>
              <a:t>events</a:t>
            </a:r>
            <a:r>
              <a:rPr sz="1000" spc="5">
                <a:latin typeface="Calibri"/>
                <a:cs typeface="Calibri"/>
              </a:rPr>
              <a:t> </a:t>
            </a:r>
            <a:r>
              <a:rPr sz="1000" spc="-10">
                <a:latin typeface="Calibri"/>
                <a:cs typeface="Calibri"/>
              </a:rPr>
              <a:t>including</a:t>
            </a:r>
            <a:r>
              <a:rPr sz="1000" spc="-30">
                <a:latin typeface="Calibri"/>
                <a:cs typeface="Calibri"/>
              </a:rPr>
              <a:t> </a:t>
            </a:r>
            <a:r>
              <a:rPr sz="1000">
                <a:latin typeface="Calibri"/>
                <a:cs typeface="Calibri"/>
              </a:rPr>
              <a:t>live</a:t>
            </a:r>
            <a:r>
              <a:rPr sz="1000" spc="-15">
                <a:latin typeface="Calibri"/>
                <a:cs typeface="Calibri"/>
              </a:rPr>
              <a:t> </a:t>
            </a:r>
            <a:r>
              <a:rPr sz="1000">
                <a:latin typeface="Calibri"/>
                <a:cs typeface="Calibri"/>
              </a:rPr>
              <a:t>webinars.</a:t>
            </a:r>
            <a:r>
              <a:rPr sz="1000" spc="-15">
                <a:latin typeface="Calibri"/>
                <a:cs typeface="Calibri"/>
              </a:rPr>
              <a:t> </a:t>
            </a:r>
            <a:r>
              <a:rPr sz="1000" i="1">
                <a:latin typeface="Calibri"/>
                <a:cs typeface="Calibri"/>
              </a:rPr>
              <a:t>(An</a:t>
            </a:r>
            <a:r>
              <a:rPr sz="1000" i="1" spc="-25">
                <a:latin typeface="Calibri"/>
                <a:cs typeface="Calibri"/>
              </a:rPr>
              <a:t> </a:t>
            </a:r>
            <a:r>
              <a:rPr sz="1000" i="1" spc="-10">
                <a:latin typeface="Calibri"/>
                <a:cs typeface="Calibri"/>
              </a:rPr>
              <a:t>all-</a:t>
            </a:r>
            <a:r>
              <a:rPr sz="1000" i="1">
                <a:latin typeface="Calibri"/>
                <a:cs typeface="Calibri"/>
              </a:rPr>
              <a:t>access</a:t>
            </a:r>
            <a:r>
              <a:rPr sz="1000" i="1" spc="-40">
                <a:latin typeface="Calibri"/>
                <a:cs typeface="Calibri"/>
              </a:rPr>
              <a:t> </a:t>
            </a:r>
            <a:r>
              <a:rPr sz="1000" i="1">
                <a:latin typeface="Calibri"/>
                <a:cs typeface="Calibri"/>
              </a:rPr>
              <a:t>pass</a:t>
            </a:r>
            <a:r>
              <a:rPr sz="1000" i="1" spc="-15">
                <a:latin typeface="Calibri"/>
                <a:cs typeface="Calibri"/>
              </a:rPr>
              <a:t> </a:t>
            </a:r>
            <a:r>
              <a:rPr sz="1000" i="1">
                <a:latin typeface="Calibri"/>
                <a:cs typeface="Calibri"/>
              </a:rPr>
              <a:t>to</a:t>
            </a:r>
            <a:r>
              <a:rPr sz="1000" i="1" spc="-20">
                <a:latin typeface="Calibri"/>
                <a:cs typeface="Calibri"/>
              </a:rPr>
              <a:t> </a:t>
            </a:r>
            <a:r>
              <a:rPr sz="1000" i="1">
                <a:latin typeface="Calibri"/>
                <a:cs typeface="Calibri"/>
              </a:rPr>
              <a:t>PG</a:t>
            </a:r>
            <a:r>
              <a:rPr sz="1000" i="1" spc="-20">
                <a:latin typeface="Calibri"/>
                <a:cs typeface="Calibri"/>
              </a:rPr>
              <a:t> </a:t>
            </a:r>
            <a:r>
              <a:rPr sz="1000" i="1">
                <a:latin typeface="Calibri"/>
                <a:cs typeface="Calibri"/>
              </a:rPr>
              <a:t>live</a:t>
            </a:r>
            <a:r>
              <a:rPr sz="1000" i="1" spc="-20">
                <a:latin typeface="Calibri"/>
                <a:cs typeface="Calibri"/>
              </a:rPr>
              <a:t> </a:t>
            </a:r>
            <a:r>
              <a:rPr sz="1000" i="1">
                <a:latin typeface="Calibri"/>
                <a:cs typeface="Calibri"/>
              </a:rPr>
              <a:t>webinars</a:t>
            </a:r>
            <a:r>
              <a:rPr sz="1000" i="1" spc="-30">
                <a:latin typeface="Calibri"/>
                <a:cs typeface="Calibri"/>
              </a:rPr>
              <a:t> </a:t>
            </a:r>
            <a:r>
              <a:rPr sz="1000" i="1" spc="-25">
                <a:latin typeface="Calibri"/>
                <a:cs typeface="Calibri"/>
              </a:rPr>
              <a:t>is</a:t>
            </a:r>
            <a:r>
              <a:rPr sz="1000" i="1">
                <a:latin typeface="Calibri"/>
                <a:cs typeface="Calibri"/>
              </a:rPr>
              <a:t> 	available</a:t>
            </a:r>
            <a:r>
              <a:rPr sz="1000" i="1" spc="-20">
                <a:latin typeface="Calibri"/>
                <a:cs typeface="Calibri"/>
              </a:rPr>
              <a:t> </a:t>
            </a:r>
            <a:r>
              <a:rPr sz="1000" i="1">
                <a:latin typeface="Calibri"/>
                <a:cs typeface="Calibri"/>
              </a:rPr>
              <a:t>at</a:t>
            </a:r>
            <a:r>
              <a:rPr sz="1000" i="1" spc="-5">
                <a:latin typeface="Calibri"/>
                <a:cs typeface="Calibri"/>
              </a:rPr>
              <a:t> </a:t>
            </a:r>
            <a:r>
              <a:rPr sz="1000" i="1">
                <a:latin typeface="Calibri"/>
                <a:cs typeface="Calibri"/>
              </a:rPr>
              <a:t>the</a:t>
            </a:r>
            <a:r>
              <a:rPr sz="1000" i="1" spc="5">
                <a:latin typeface="Calibri"/>
                <a:cs typeface="Calibri"/>
              </a:rPr>
              <a:t> </a:t>
            </a:r>
            <a:r>
              <a:rPr sz="1000" i="1">
                <a:latin typeface="Calibri"/>
                <a:cs typeface="Calibri"/>
              </a:rPr>
              <a:t>Premium</a:t>
            </a:r>
            <a:r>
              <a:rPr sz="1000" i="1" spc="-20">
                <a:latin typeface="Calibri"/>
                <a:cs typeface="Calibri"/>
              </a:rPr>
              <a:t> </a:t>
            </a:r>
            <a:r>
              <a:rPr sz="1000" i="1" spc="-10">
                <a:latin typeface="Calibri"/>
                <a:cs typeface="Calibri"/>
              </a:rPr>
              <a:t>membership</a:t>
            </a:r>
            <a:r>
              <a:rPr sz="1000" i="1" spc="-30">
                <a:latin typeface="Calibri"/>
                <a:cs typeface="Calibri"/>
              </a:rPr>
              <a:t> </a:t>
            </a:r>
            <a:r>
              <a:rPr sz="1000" i="1" spc="-10">
                <a:latin typeface="Calibri"/>
                <a:cs typeface="Calibri"/>
              </a:rPr>
              <a:t>level.)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04887" y="3384550"/>
            <a:ext cx="3979545" cy="1373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125730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4785" algn="l"/>
              </a:tabLst>
            </a:pPr>
            <a:r>
              <a:rPr sz="1000">
                <a:latin typeface="Calibri"/>
                <a:cs typeface="Calibri"/>
              </a:rPr>
              <a:t>Each</a:t>
            </a:r>
            <a:r>
              <a:rPr sz="1000" spc="-25">
                <a:latin typeface="Calibri"/>
                <a:cs typeface="Calibri"/>
              </a:rPr>
              <a:t> </a:t>
            </a:r>
            <a:r>
              <a:rPr sz="1000">
                <a:latin typeface="Calibri"/>
                <a:cs typeface="Calibri"/>
              </a:rPr>
              <a:t>Practice</a:t>
            </a:r>
            <a:r>
              <a:rPr sz="1000" spc="-10">
                <a:latin typeface="Calibri"/>
                <a:cs typeface="Calibri"/>
              </a:rPr>
              <a:t> </a:t>
            </a:r>
            <a:r>
              <a:rPr sz="1000">
                <a:latin typeface="Calibri"/>
                <a:cs typeface="Calibri"/>
              </a:rPr>
              <a:t>Group</a:t>
            </a:r>
            <a:r>
              <a:rPr sz="1000" spc="-25">
                <a:latin typeface="Calibri"/>
                <a:cs typeface="Calibri"/>
              </a:rPr>
              <a:t> </a:t>
            </a:r>
            <a:r>
              <a:rPr sz="1000" spc="-10">
                <a:latin typeface="Calibri"/>
                <a:cs typeface="Calibri"/>
              </a:rPr>
              <a:t>provides</a:t>
            </a:r>
            <a:r>
              <a:rPr sz="1000" spc="-25">
                <a:latin typeface="Calibri"/>
                <a:cs typeface="Calibri"/>
              </a:rPr>
              <a:t> </a:t>
            </a:r>
            <a:r>
              <a:rPr sz="1000" spc="-10">
                <a:latin typeface="Calibri"/>
                <a:cs typeface="Calibri"/>
              </a:rPr>
              <a:t>exclusive</a:t>
            </a:r>
            <a:r>
              <a:rPr sz="1000" spc="5">
                <a:latin typeface="Calibri"/>
                <a:cs typeface="Calibri"/>
              </a:rPr>
              <a:t> </a:t>
            </a:r>
            <a:r>
              <a:rPr sz="1000">
                <a:latin typeface="Calibri"/>
                <a:cs typeface="Calibri"/>
              </a:rPr>
              <a:t>access to</a:t>
            </a:r>
            <a:r>
              <a:rPr sz="1000" spc="-30">
                <a:latin typeface="Calibri"/>
                <a:cs typeface="Calibri"/>
              </a:rPr>
              <a:t> </a:t>
            </a:r>
            <a:r>
              <a:rPr sz="1000">
                <a:latin typeface="Calibri"/>
                <a:cs typeface="Calibri"/>
              </a:rPr>
              <a:t>a</a:t>
            </a:r>
            <a:r>
              <a:rPr sz="1000" spc="-15">
                <a:latin typeface="Calibri"/>
                <a:cs typeface="Calibri"/>
              </a:rPr>
              <a:t> </a:t>
            </a:r>
            <a:r>
              <a:rPr sz="1000">
                <a:latin typeface="Calibri"/>
                <a:cs typeface="Calibri"/>
              </a:rPr>
              <a:t>Topical</a:t>
            </a:r>
            <a:r>
              <a:rPr sz="1000" spc="-35">
                <a:latin typeface="Calibri"/>
                <a:cs typeface="Calibri"/>
              </a:rPr>
              <a:t> </a:t>
            </a:r>
            <a:r>
              <a:rPr sz="1000" spc="-10">
                <a:latin typeface="Calibri"/>
                <a:cs typeface="Calibri"/>
              </a:rPr>
              <a:t>Library</a:t>
            </a:r>
            <a:r>
              <a:rPr sz="1000" spc="-20">
                <a:latin typeface="Calibri"/>
                <a:cs typeface="Calibri"/>
              </a:rPr>
              <a:t> </a:t>
            </a:r>
            <a:r>
              <a:rPr sz="1000" spc="-25">
                <a:latin typeface="Calibri"/>
                <a:cs typeface="Calibri"/>
              </a:rPr>
              <a:t>of</a:t>
            </a:r>
            <a:r>
              <a:rPr sz="1000">
                <a:latin typeface="Calibri"/>
                <a:cs typeface="Calibri"/>
              </a:rPr>
              <a:t> resources</a:t>
            </a:r>
            <a:r>
              <a:rPr sz="1000" spc="5">
                <a:latin typeface="Calibri"/>
                <a:cs typeface="Calibri"/>
              </a:rPr>
              <a:t> </a:t>
            </a:r>
            <a:r>
              <a:rPr sz="1000">
                <a:latin typeface="Calibri"/>
                <a:cs typeface="Calibri"/>
              </a:rPr>
              <a:t>and</a:t>
            </a:r>
            <a:r>
              <a:rPr sz="1000" spc="-20">
                <a:latin typeface="Calibri"/>
                <a:cs typeface="Calibri"/>
              </a:rPr>
              <a:t> </a:t>
            </a:r>
            <a:r>
              <a:rPr sz="1000">
                <a:latin typeface="Calibri"/>
                <a:cs typeface="Calibri"/>
              </a:rPr>
              <a:t>publications</a:t>
            </a:r>
            <a:r>
              <a:rPr sz="1000" spc="-35">
                <a:latin typeface="Calibri"/>
                <a:cs typeface="Calibri"/>
              </a:rPr>
              <a:t> </a:t>
            </a:r>
            <a:r>
              <a:rPr sz="1000">
                <a:latin typeface="Calibri"/>
                <a:cs typeface="Calibri"/>
              </a:rPr>
              <a:t>to</a:t>
            </a:r>
            <a:r>
              <a:rPr sz="1000" spc="-10">
                <a:latin typeface="Calibri"/>
                <a:cs typeface="Calibri"/>
              </a:rPr>
              <a:t> </a:t>
            </a:r>
            <a:r>
              <a:rPr sz="1000">
                <a:latin typeface="Calibri"/>
                <a:cs typeface="Calibri"/>
              </a:rPr>
              <a:t>support</a:t>
            </a:r>
            <a:r>
              <a:rPr sz="1000" spc="-20">
                <a:latin typeface="Calibri"/>
                <a:cs typeface="Calibri"/>
              </a:rPr>
              <a:t> </a:t>
            </a:r>
            <a:r>
              <a:rPr sz="1000">
                <a:latin typeface="Calibri"/>
                <a:cs typeface="Calibri"/>
              </a:rPr>
              <a:t>members</a:t>
            </a:r>
            <a:r>
              <a:rPr sz="1000" spc="15">
                <a:latin typeface="Calibri"/>
                <a:cs typeface="Calibri"/>
              </a:rPr>
              <a:t> </a:t>
            </a:r>
            <a:r>
              <a:rPr sz="1000">
                <a:latin typeface="Calibri"/>
                <a:cs typeface="Calibri"/>
              </a:rPr>
              <a:t>in</a:t>
            </a:r>
            <a:r>
              <a:rPr sz="1000" spc="-20">
                <a:latin typeface="Calibri"/>
                <a:cs typeface="Calibri"/>
              </a:rPr>
              <a:t> </a:t>
            </a:r>
            <a:r>
              <a:rPr sz="1000">
                <a:latin typeface="Calibri"/>
                <a:cs typeface="Calibri"/>
              </a:rPr>
              <a:t>meeting</a:t>
            </a:r>
            <a:r>
              <a:rPr sz="1000" spc="15">
                <a:latin typeface="Calibri"/>
                <a:cs typeface="Calibri"/>
              </a:rPr>
              <a:t> </a:t>
            </a:r>
            <a:r>
              <a:rPr sz="1000">
                <a:latin typeface="Calibri"/>
                <a:cs typeface="Calibri"/>
              </a:rPr>
              <a:t>the</a:t>
            </a:r>
            <a:r>
              <a:rPr sz="1000" spc="-15">
                <a:latin typeface="Calibri"/>
                <a:cs typeface="Calibri"/>
              </a:rPr>
              <a:t> </a:t>
            </a:r>
            <a:r>
              <a:rPr sz="1000" spc="-10">
                <a:latin typeface="Calibri"/>
                <a:cs typeface="Calibri"/>
              </a:rPr>
              <a:t>unique challenges</a:t>
            </a:r>
            <a:r>
              <a:rPr sz="1000">
                <a:latin typeface="Calibri"/>
                <a:cs typeface="Calibri"/>
              </a:rPr>
              <a:t> of</a:t>
            </a:r>
            <a:r>
              <a:rPr sz="1000" spc="-15">
                <a:latin typeface="Calibri"/>
                <a:cs typeface="Calibri"/>
              </a:rPr>
              <a:t> </a:t>
            </a:r>
            <a:r>
              <a:rPr sz="1000">
                <a:latin typeface="Calibri"/>
                <a:cs typeface="Calibri"/>
              </a:rPr>
              <a:t>their</a:t>
            </a:r>
            <a:r>
              <a:rPr sz="1000" spc="10">
                <a:latin typeface="Calibri"/>
                <a:cs typeface="Calibri"/>
              </a:rPr>
              <a:t> </a:t>
            </a:r>
            <a:r>
              <a:rPr sz="1000" spc="-10">
                <a:latin typeface="Calibri"/>
                <a:cs typeface="Calibri"/>
              </a:rPr>
              <a:t>discipline.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40"/>
              </a:spcBef>
              <a:buFont typeface="Arial"/>
              <a:buChar char="•"/>
            </a:pPr>
            <a:endParaRPr sz="1000">
              <a:latin typeface="Calibri"/>
              <a:cs typeface="Calibri"/>
            </a:endParaRPr>
          </a:p>
          <a:p>
            <a:pPr marL="184785" marR="5080" indent="-172720">
              <a:lnSpc>
                <a:spcPct val="101200"/>
              </a:lnSpc>
              <a:buClr>
                <a:srgbClr val="000000"/>
              </a:buClr>
              <a:buFont typeface="Arial"/>
              <a:buChar char="•"/>
              <a:tabLst>
                <a:tab pos="184785" algn="l"/>
              </a:tabLst>
            </a:pPr>
            <a:r>
              <a:rPr sz="1000" u="sng">
                <a:solidFill>
                  <a:srgbClr val="1D4F91"/>
                </a:solidFill>
                <a:uFill>
                  <a:solidFill>
                    <a:srgbClr val="1D4F91"/>
                  </a:solidFill>
                </a:uFill>
                <a:latin typeface="Calibri"/>
                <a:cs typeface="Calibri"/>
                <a:hlinkClick r:id="rId4"/>
              </a:rPr>
              <a:t>AHLA’s</a:t>
            </a:r>
            <a:r>
              <a:rPr sz="1000" u="sng" spc="-25">
                <a:solidFill>
                  <a:srgbClr val="1D4F91"/>
                </a:solidFill>
                <a:uFill>
                  <a:solidFill>
                    <a:srgbClr val="1D4F9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000" u="sng">
                <a:solidFill>
                  <a:srgbClr val="1D4F91"/>
                </a:solidFill>
                <a:uFill>
                  <a:solidFill>
                    <a:srgbClr val="1D4F91"/>
                  </a:solidFill>
                </a:uFill>
                <a:latin typeface="Calibri"/>
                <a:cs typeface="Calibri"/>
                <a:hlinkClick r:id="rId4"/>
              </a:rPr>
              <a:t>online</a:t>
            </a:r>
            <a:r>
              <a:rPr sz="1000" u="sng" spc="-25">
                <a:solidFill>
                  <a:srgbClr val="1D4F91"/>
                </a:solidFill>
                <a:uFill>
                  <a:solidFill>
                    <a:srgbClr val="1D4F9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000" u="sng">
                <a:solidFill>
                  <a:srgbClr val="1D4F91"/>
                </a:solidFill>
                <a:uFill>
                  <a:solidFill>
                    <a:srgbClr val="1D4F91"/>
                  </a:solidFill>
                </a:uFill>
                <a:latin typeface="Calibri"/>
                <a:cs typeface="Calibri"/>
                <a:hlinkClick r:id="rId4"/>
              </a:rPr>
              <a:t>community</a:t>
            </a:r>
            <a:r>
              <a:rPr sz="1000" u="sng" spc="-15">
                <a:solidFill>
                  <a:srgbClr val="1D4F91"/>
                </a:solidFill>
                <a:uFill>
                  <a:solidFill>
                    <a:srgbClr val="1D4F9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000" u="sng">
                <a:solidFill>
                  <a:srgbClr val="1D4F91"/>
                </a:solidFill>
                <a:uFill>
                  <a:solidFill>
                    <a:srgbClr val="1D4F91"/>
                  </a:solidFill>
                </a:uFill>
                <a:latin typeface="Calibri"/>
                <a:cs typeface="Calibri"/>
                <a:hlinkClick r:id="rId4"/>
              </a:rPr>
              <a:t>platform</a:t>
            </a:r>
            <a:r>
              <a:rPr sz="1000" u="none" spc="-25">
                <a:solidFill>
                  <a:srgbClr val="1D4F91"/>
                </a:solidFill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allows</a:t>
            </a:r>
            <a:r>
              <a:rPr sz="1000" u="none" spc="-35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you</a:t>
            </a:r>
            <a:r>
              <a:rPr sz="1000" u="none" spc="-25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to</a:t>
            </a:r>
            <a:r>
              <a:rPr sz="1000" u="none" spc="-15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connect</a:t>
            </a:r>
            <a:r>
              <a:rPr sz="1000" u="none" spc="-15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with</a:t>
            </a:r>
            <a:r>
              <a:rPr sz="1000" u="none" spc="-10">
                <a:latin typeface="Calibri"/>
                <a:cs typeface="Calibri"/>
              </a:rPr>
              <a:t> </a:t>
            </a:r>
            <a:r>
              <a:rPr sz="1000" u="none" spc="-50">
                <a:latin typeface="Calibri"/>
                <a:cs typeface="Calibri"/>
              </a:rPr>
              <a:t>a</a:t>
            </a:r>
            <a:r>
              <a:rPr sz="1000" u="none" spc="-10">
                <a:latin typeface="Calibri"/>
                <a:cs typeface="Calibri"/>
              </a:rPr>
              <a:t> community</a:t>
            </a:r>
            <a:r>
              <a:rPr sz="1000" u="none">
                <a:latin typeface="Calibri"/>
                <a:cs typeface="Calibri"/>
              </a:rPr>
              <a:t> of</a:t>
            </a:r>
            <a:r>
              <a:rPr sz="1000" u="none" spc="-5">
                <a:latin typeface="Calibri"/>
                <a:cs typeface="Calibri"/>
              </a:rPr>
              <a:t> </a:t>
            </a:r>
            <a:r>
              <a:rPr sz="1000" u="none" spc="-10">
                <a:latin typeface="Calibri"/>
                <a:cs typeface="Calibri"/>
              </a:rPr>
              <a:t>dedicated</a:t>
            </a:r>
            <a:r>
              <a:rPr sz="1000" u="none">
                <a:latin typeface="Calibri"/>
                <a:cs typeface="Calibri"/>
              </a:rPr>
              <a:t> </a:t>
            </a:r>
            <a:r>
              <a:rPr sz="1000" u="none" spc="-10">
                <a:latin typeface="Calibri"/>
                <a:cs typeface="Calibri"/>
              </a:rPr>
              <a:t>professionals</a:t>
            </a:r>
            <a:r>
              <a:rPr sz="1000" u="none" spc="-2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who share</a:t>
            </a:r>
            <a:r>
              <a:rPr sz="1000" u="none" spc="-1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your</a:t>
            </a:r>
            <a:r>
              <a:rPr sz="1000" u="none" spc="-10">
                <a:latin typeface="Calibri"/>
                <a:cs typeface="Calibri"/>
              </a:rPr>
              <a:t> commitment</a:t>
            </a:r>
            <a:r>
              <a:rPr sz="1000" u="none" spc="25">
                <a:latin typeface="Calibri"/>
                <a:cs typeface="Calibri"/>
              </a:rPr>
              <a:t> </a:t>
            </a:r>
            <a:r>
              <a:rPr sz="1000" u="none" spc="-25">
                <a:latin typeface="Calibri"/>
                <a:cs typeface="Calibri"/>
              </a:rPr>
              <a:t>to</a:t>
            </a:r>
            <a:r>
              <a:rPr sz="1000" u="none" spc="-10">
                <a:latin typeface="Calibri"/>
                <a:cs typeface="Calibri"/>
              </a:rPr>
              <a:t> health</a:t>
            </a:r>
            <a:r>
              <a:rPr sz="1000" u="none" spc="-4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law.</a:t>
            </a:r>
            <a:r>
              <a:rPr sz="1000" u="none" spc="-3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As</a:t>
            </a:r>
            <a:r>
              <a:rPr sz="1000" u="none" spc="-35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a</a:t>
            </a:r>
            <a:r>
              <a:rPr sz="1000" u="none" spc="-35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member,</a:t>
            </a:r>
            <a:r>
              <a:rPr sz="1000" u="none" spc="-1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complete</a:t>
            </a:r>
            <a:r>
              <a:rPr sz="1000" u="none" spc="-1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your</a:t>
            </a:r>
            <a:r>
              <a:rPr sz="1000" u="none" spc="-4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profile</a:t>
            </a:r>
            <a:r>
              <a:rPr sz="1000" u="none" spc="-4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to</a:t>
            </a:r>
            <a:r>
              <a:rPr sz="1000" u="none" spc="-3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engage</a:t>
            </a:r>
            <a:r>
              <a:rPr sz="1000" u="none" spc="-2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with</a:t>
            </a:r>
            <a:r>
              <a:rPr sz="1000" u="none" spc="-25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peers</a:t>
            </a:r>
            <a:r>
              <a:rPr sz="1000" u="none" spc="-30">
                <a:latin typeface="Calibri"/>
                <a:cs typeface="Calibri"/>
              </a:rPr>
              <a:t> </a:t>
            </a:r>
            <a:r>
              <a:rPr sz="1000" u="none" spc="-25">
                <a:latin typeface="Calibri"/>
                <a:cs typeface="Calibri"/>
              </a:rPr>
              <a:t>and</a:t>
            </a:r>
            <a:r>
              <a:rPr sz="1000" u="none">
                <a:latin typeface="Calibri"/>
                <a:cs typeface="Calibri"/>
              </a:rPr>
              <a:t> industry</a:t>
            </a:r>
            <a:r>
              <a:rPr sz="1000" u="none" spc="-5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leaders, ask</a:t>
            </a:r>
            <a:r>
              <a:rPr sz="1000" u="none" spc="-1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questions,</a:t>
            </a:r>
            <a:r>
              <a:rPr sz="1000" u="none" spc="5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share</a:t>
            </a:r>
            <a:r>
              <a:rPr sz="1000" u="none" spc="-5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resources,</a:t>
            </a:r>
            <a:r>
              <a:rPr sz="1000" u="none" spc="25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and</a:t>
            </a:r>
            <a:r>
              <a:rPr sz="1000" u="none" spc="-1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build</a:t>
            </a:r>
            <a:r>
              <a:rPr sz="1000" u="none" spc="-2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your</a:t>
            </a:r>
            <a:r>
              <a:rPr sz="1000" u="none" spc="-10">
                <a:latin typeface="Calibri"/>
                <a:cs typeface="Calibri"/>
              </a:rPr>
              <a:t> network</a:t>
            </a:r>
            <a:r>
              <a:rPr sz="1000" u="none" spc="-10"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6427" y="1409700"/>
            <a:ext cx="1769745" cy="1771014"/>
          </a:xfrm>
          <a:custGeom>
            <a:avLst/>
            <a:gdLst/>
            <a:ahLst/>
            <a:cxnLst/>
            <a:rect l="l" t="t" r="r" b="b"/>
            <a:pathLst>
              <a:path w="1769745" h="1771014">
                <a:moveTo>
                  <a:pt x="884682" y="0"/>
                </a:moveTo>
                <a:lnTo>
                  <a:pt x="836142" y="1310"/>
                </a:lnTo>
                <a:lnTo>
                  <a:pt x="788286" y="5195"/>
                </a:lnTo>
                <a:lnTo>
                  <a:pt x="741182" y="11589"/>
                </a:lnTo>
                <a:lnTo>
                  <a:pt x="694897" y="20422"/>
                </a:lnTo>
                <a:lnTo>
                  <a:pt x="649499" y="31629"/>
                </a:lnTo>
                <a:lnTo>
                  <a:pt x="605054" y="45140"/>
                </a:lnTo>
                <a:lnTo>
                  <a:pt x="561631" y="60890"/>
                </a:lnTo>
                <a:lnTo>
                  <a:pt x="519298" y="78809"/>
                </a:lnTo>
                <a:lnTo>
                  <a:pt x="478120" y="98832"/>
                </a:lnTo>
                <a:lnTo>
                  <a:pt x="438166" y="120889"/>
                </a:lnTo>
                <a:lnTo>
                  <a:pt x="399504" y="144915"/>
                </a:lnTo>
                <a:lnTo>
                  <a:pt x="362201" y="170840"/>
                </a:lnTo>
                <a:lnTo>
                  <a:pt x="326323" y="198598"/>
                </a:lnTo>
                <a:lnTo>
                  <a:pt x="291940" y="228121"/>
                </a:lnTo>
                <a:lnTo>
                  <a:pt x="259118" y="259341"/>
                </a:lnTo>
                <a:lnTo>
                  <a:pt x="227924" y="292192"/>
                </a:lnTo>
                <a:lnTo>
                  <a:pt x="198426" y="326605"/>
                </a:lnTo>
                <a:lnTo>
                  <a:pt x="170692" y="362513"/>
                </a:lnTo>
                <a:lnTo>
                  <a:pt x="144789" y="399849"/>
                </a:lnTo>
                <a:lnTo>
                  <a:pt x="120785" y="438545"/>
                </a:lnTo>
                <a:lnTo>
                  <a:pt x="98746" y="478533"/>
                </a:lnTo>
                <a:lnTo>
                  <a:pt x="78741" y="519746"/>
                </a:lnTo>
                <a:lnTo>
                  <a:pt x="60837" y="562116"/>
                </a:lnTo>
                <a:lnTo>
                  <a:pt x="45101" y="605576"/>
                </a:lnTo>
                <a:lnTo>
                  <a:pt x="31601" y="650059"/>
                </a:lnTo>
                <a:lnTo>
                  <a:pt x="20405" y="695496"/>
                </a:lnTo>
                <a:lnTo>
                  <a:pt x="11579" y="741821"/>
                </a:lnTo>
                <a:lnTo>
                  <a:pt x="5191" y="788965"/>
                </a:lnTo>
                <a:lnTo>
                  <a:pt x="1309" y="836862"/>
                </a:lnTo>
                <a:lnTo>
                  <a:pt x="0" y="885444"/>
                </a:lnTo>
                <a:lnTo>
                  <a:pt x="1309" y="934025"/>
                </a:lnTo>
                <a:lnTo>
                  <a:pt x="5191" y="981922"/>
                </a:lnTo>
                <a:lnTo>
                  <a:pt x="11579" y="1029066"/>
                </a:lnTo>
                <a:lnTo>
                  <a:pt x="20405" y="1075391"/>
                </a:lnTo>
                <a:lnTo>
                  <a:pt x="31601" y="1120828"/>
                </a:lnTo>
                <a:lnTo>
                  <a:pt x="45101" y="1165311"/>
                </a:lnTo>
                <a:lnTo>
                  <a:pt x="60837" y="1208771"/>
                </a:lnTo>
                <a:lnTo>
                  <a:pt x="78741" y="1251141"/>
                </a:lnTo>
                <a:lnTo>
                  <a:pt x="98746" y="1292354"/>
                </a:lnTo>
                <a:lnTo>
                  <a:pt x="120785" y="1332342"/>
                </a:lnTo>
                <a:lnTo>
                  <a:pt x="144789" y="1371038"/>
                </a:lnTo>
                <a:lnTo>
                  <a:pt x="170692" y="1408374"/>
                </a:lnTo>
                <a:lnTo>
                  <a:pt x="198426" y="1444282"/>
                </a:lnTo>
                <a:lnTo>
                  <a:pt x="227924" y="1478695"/>
                </a:lnTo>
                <a:lnTo>
                  <a:pt x="259118" y="1511546"/>
                </a:lnTo>
                <a:lnTo>
                  <a:pt x="291940" y="1542766"/>
                </a:lnTo>
                <a:lnTo>
                  <a:pt x="326323" y="1572289"/>
                </a:lnTo>
                <a:lnTo>
                  <a:pt x="362201" y="1600047"/>
                </a:lnTo>
                <a:lnTo>
                  <a:pt x="399504" y="1625972"/>
                </a:lnTo>
                <a:lnTo>
                  <a:pt x="438166" y="1649998"/>
                </a:lnTo>
                <a:lnTo>
                  <a:pt x="478120" y="1672055"/>
                </a:lnTo>
                <a:lnTo>
                  <a:pt x="519298" y="1692078"/>
                </a:lnTo>
                <a:lnTo>
                  <a:pt x="561631" y="1709997"/>
                </a:lnTo>
                <a:lnTo>
                  <a:pt x="605054" y="1725747"/>
                </a:lnTo>
                <a:lnTo>
                  <a:pt x="649499" y="1739258"/>
                </a:lnTo>
                <a:lnTo>
                  <a:pt x="694897" y="1750465"/>
                </a:lnTo>
                <a:lnTo>
                  <a:pt x="741182" y="1759298"/>
                </a:lnTo>
                <a:lnTo>
                  <a:pt x="788286" y="1765692"/>
                </a:lnTo>
                <a:lnTo>
                  <a:pt x="836142" y="1769577"/>
                </a:lnTo>
                <a:lnTo>
                  <a:pt x="884682" y="1770888"/>
                </a:lnTo>
                <a:lnTo>
                  <a:pt x="933221" y="1769577"/>
                </a:lnTo>
                <a:lnTo>
                  <a:pt x="981077" y="1765692"/>
                </a:lnTo>
                <a:lnTo>
                  <a:pt x="1028181" y="1759298"/>
                </a:lnTo>
                <a:lnTo>
                  <a:pt x="1074466" y="1750465"/>
                </a:lnTo>
                <a:lnTo>
                  <a:pt x="1119864" y="1739258"/>
                </a:lnTo>
                <a:lnTo>
                  <a:pt x="1164309" y="1725747"/>
                </a:lnTo>
                <a:lnTo>
                  <a:pt x="1207732" y="1709997"/>
                </a:lnTo>
                <a:lnTo>
                  <a:pt x="1250065" y="1692078"/>
                </a:lnTo>
                <a:lnTo>
                  <a:pt x="1291243" y="1672055"/>
                </a:lnTo>
                <a:lnTo>
                  <a:pt x="1331197" y="1649998"/>
                </a:lnTo>
                <a:lnTo>
                  <a:pt x="1369859" y="1625972"/>
                </a:lnTo>
                <a:lnTo>
                  <a:pt x="1407162" y="1600047"/>
                </a:lnTo>
                <a:lnTo>
                  <a:pt x="1443040" y="1572289"/>
                </a:lnTo>
                <a:lnTo>
                  <a:pt x="1477423" y="1542766"/>
                </a:lnTo>
                <a:lnTo>
                  <a:pt x="1510245" y="1511546"/>
                </a:lnTo>
                <a:lnTo>
                  <a:pt x="1541439" y="1478695"/>
                </a:lnTo>
                <a:lnTo>
                  <a:pt x="1570937" y="1444282"/>
                </a:lnTo>
                <a:lnTo>
                  <a:pt x="1598671" y="1408374"/>
                </a:lnTo>
                <a:lnTo>
                  <a:pt x="1624574" y="1371038"/>
                </a:lnTo>
                <a:lnTo>
                  <a:pt x="1648578" y="1332342"/>
                </a:lnTo>
                <a:lnTo>
                  <a:pt x="1670617" y="1292354"/>
                </a:lnTo>
                <a:lnTo>
                  <a:pt x="1690622" y="1251141"/>
                </a:lnTo>
                <a:lnTo>
                  <a:pt x="1708526" y="1208771"/>
                </a:lnTo>
                <a:lnTo>
                  <a:pt x="1724262" y="1165311"/>
                </a:lnTo>
                <a:lnTo>
                  <a:pt x="1737762" y="1120828"/>
                </a:lnTo>
                <a:lnTo>
                  <a:pt x="1748958" y="1075391"/>
                </a:lnTo>
                <a:lnTo>
                  <a:pt x="1757784" y="1029066"/>
                </a:lnTo>
                <a:lnTo>
                  <a:pt x="1764172" y="981922"/>
                </a:lnTo>
                <a:lnTo>
                  <a:pt x="1768054" y="934025"/>
                </a:lnTo>
                <a:lnTo>
                  <a:pt x="1769364" y="885444"/>
                </a:lnTo>
                <a:lnTo>
                  <a:pt x="1768054" y="836862"/>
                </a:lnTo>
                <a:lnTo>
                  <a:pt x="1764172" y="788965"/>
                </a:lnTo>
                <a:lnTo>
                  <a:pt x="1757784" y="741821"/>
                </a:lnTo>
                <a:lnTo>
                  <a:pt x="1748958" y="695496"/>
                </a:lnTo>
                <a:lnTo>
                  <a:pt x="1737762" y="650059"/>
                </a:lnTo>
                <a:lnTo>
                  <a:pt x="1724262" y="605576"/>
                </a:lnTo>
                <a:lnTo>
                  <a:pt x="1708526" y="562116"/>
                </a:lnTo>
                <a:lnTo>
                  <a:pt x="1690622" y="519746"/>
                </a:lnTo>
                <a:lnTo>
                  <a:pt x="1670617" y="478533"/>
                </a:lnTo>
                <a:lnTo>
                  <a:pt x="1648578" y="438545"/>
                </a:lnTo>
                <a:lnTo>
                  <a:pt x="1624574" y="399849"/>
                </a:lnTo>
                <a:lnTo>
                  <a:pt x="1598671" y="362513"/>
                </a:lnTo>
                <a:lnTo>
                  <a:pt x="1570937" y="326605"/>
                </a:lnTo>
                <a:lnTo>
                  <a:pt x="1541439" y="292192"/>
                </a:lnTo>
                <a:lnTo>
                  <a:pt x="1510245" y="259341"/>
                </a:lnTo>
                <a:lnTo>
                  <a:pt x="1477423" y="228121"/>
                </a:lnTo>
                <a:lnTo>
                  <a:pt x="1443040" y="198598"/>
                </a:lnTo>
                <a:lnTo>
                  <a:pt x="1407162" y="170840"/>
                </a:lnTo>
                <a:lnTo>
                  <a:pt x="1369859" y="144915"/>
                </a:lnTo>
                <a:lnTo>
                  <a:pt x="1331197" y="120889"/>
                </a:lnTo>
                <a:lnTo>
                  <a:pt x="1291243" y="98832"/>
                </a:lnTo>
                <a:lnTo>
                  <a:pt x="1250065" y="78809"/>
                </a:lnTo>
                <a:lnTo>
                  <a:pt x="1207732" y="60890"/>
                </a:lnTo>
                <a:lnTo>
                  <a:pt x="1164309" y="45140"/>
                </a:lnTo>
                <a:lnTo>
                  <a:pt x="1119864" y="31629"/>
                </a:lnTo>
                <a:lnTo>
                  <a:pt x="1074466" y="20422"/>
                </a:lnTo>
                <a:lnTo>
                  <a:pt x="1028181" y="11589"/>
                </a:lnTo>
                <a:lnTo>
                  <a:pt x="981077" y="5195"/>
                </a:lnTo>
                <a:lnTo>
                  <a:pt x="933221" y="1310"/>
                </a:lnTo>
                <a:lnTo>
                  <a:pt x="884682" y="0"/>
                </a:lnTo>
                <a:close/>
              </a:path>
            </a:pathLst>
          </a:custGeom>
          <a:solidFill>
            <a:srgbClr val="004D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5695" y="1769511"/>
            <a:ext cx="1168400" cy="9842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32105">
              <a:lnSpc>
                <a:spcPct val="100000"/>
              </a:lnSpc>
              <a:spcBef>
                <a:spcPts val="340"/>
              </a:spcBef>
            </a:pPr>
            <a:r>
              <a:rPr sz="3200" b="1" spc="-25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endParaRPr sz="3200">
              <a:latin typeface="Calibri"/>
              <a:cs typeface="Calibri"/>
            </a:endParaRPr>
          </a:p>
          <a:p>
            <a:pPr marL="74930" marR="5080" indent="-62865">
              <a:lnSpc>
                <a:spcPct val="100000"/>
              </a:lnSpc>
              <a:spcBef>
                <a:spcPts val="105"/>
              </a:spcBef>
            </a:pPr>
            <a:r>
              <a:rPr sz="1400" b="1" spc="-20">
                <a:solidFill>
                  <a:srgbClr val="FFFFFF"/>
                </a:solidFill>
                <a:latin typeface="Calibri"/>
                <a:cs typeface="Calibri"/>
              </a:rPr>
              <a:t>Topic/</a:t>
            </a:r>
            <a:r>
              <a:rPr sz="1400" b="1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>
                <a:solidFill>
                  <a:srgbClr val="FFFFFF"/>
                </a:solidFill>
                <a:latin typeface="Calibri"/>
                <a:cs typeface="Calibri"/>
              </a:rPr>
              <a:t>Settings- </a:t>
            </a:r>
            <a:r>
              <a:rPr sz="1400" b="1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1400" b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>
                <a:solidFill>
                  <a:srgbClr val="FFFFFF"/>
                </a:solidFill>
                <a:latin typeface="Calibri"/>
                <a:cs typeface="Calibri"/>
              </a:rPr>
              <a:t>Groups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2514" y="1096133"/>
            <a:ext cx="10198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404040"/>
                </a:solidFill>
                <a:latin typeface="Calibri"/>
                <a:cs typeface="Calibri"/>
              </a:rPr>
              <a:t>Practice</a:t>
            </a:r>
            <a:r>
              <a:rPr sz="1200" b="1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0">
                <a:solidFill>
                  <a:srgbClr val="404040"/>
                </a:solidFill>
                <a:latin typeface="Calibri"/>
                <a:cs typeface="Calibri"/>
              </a:rPr>
              <a:t>Groups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87751" y="1409700"/>
            <a:ext cx="1769745" cy="1771014"/>
          </a:xfrm>
          <a:custGeom>
            <a:avLst/>
            <a:gdLst/>
            <a:ahLst/>
            <a:cxnLst/>
            <a:rect l="l" t="t" r="r" b="b"/>
            <a:pathLst>
              <a:path w="1769745" h="1771014">
                <a:moveTo>
                  <a:pt x="884682" y="0"/>
                </a:moveTo>
                <a:lnTo>
                  <a:pt x="836142" y="1310"/>
                </a:lnTo>
                <a:lnTo>
                  <a:pt x="788286" y="5195"/>
                </a:lnTo>
                <a:lnTo>
                  <a:pt x="741182" y="11589"/>
                </a:lnTo>
                <a:lnTo>
                  <a:pt x="694897" y="20422"/>
                </a:lnTo>
                <a:lnTo>
                  <a:pt x="649499" y="31629"/>
                </a:lnTo>
                <a:lnTo>
                  <a:pt x="605054" y="45140"/>
                </a:lnTo>
                <a:lnTo>
                  <a:pt x="561631" y="60890"/>
                </a:lnTo>
                <a:lnTo>
                  <a:pt x="519298" y="78809"/>
                </a:lnTo>
                <a:lnTo>
                  <a:pt x="478120" y="98832"/>
                </a:lnTo>
                <a:lnTo>
                  <a:pt x="438166" y="120889"/>
                </a:lnTo>
                <a:lnTo>
                  <a:pt x="399504" y="144915"/>
                </a:lnTo>
                <a:lnTo>
                  <a:pt x="362201" y="170840"/>
                </a:lnTo>
                <a:lnTo>
                  <a:pt x="326323" y="198598"/>
                </a:lnTo>
                <a:lnTo>
                  <a:pt x="291940" y="228121"/>
                </a:lnTo>
                <a:lnTo>
                  <a:pt x="259118" y="259341"/>
                </a:lnTo>
                <a:lnTo>
                  <a:pt x="227924" y="292192"/>
                </a:lnTo>
                <a:lnTo>
                  <a:pt x="198426" y="326605"/>
                </a:lnTo>
                <a:lnTo>
                  <a:pt x="170692" y="362513"/>
                </a:lnTo>
                <a:lnTo>
                  <a:pt x="144789" y="399849"/>
                </a:lnTo>
                <a:lnTo>
                  <a:pt x="120785" y="438545"/>
                </a:lnTo>
                <a:lnTo>
                  <a:pt x="98746" y="478533"/>
                </a:lnTo>
                <a:lnTo>
                  <a:pt x="78741" y="519746"/>
                </a:lnTo>
                <a:lnTo>
                  <a:pt x="60837" y="562116"/>
                </a:lnTo>
                <a:lnTo>
                  <a:pt x="45101" y="605576"/>
                </a:lnTo>
                <a:lnTo>
                  <a:pt x="31601" y="650059"/>
                </a:lnTo>
                <a:lnTo>
                  <a:pt x="20405" y="695496"/>
                </a:lnTo>
                <a:lnTo>
                  <a:pt x="11579" y="741821"/>
                </a:lnTo>
                <a:lnTo>
                  <a:pt x="5191" y="788965"/>
                </a:lnTo>
                <a:lnTo>
                  <a:pt x="1309" y="836862"/>
                </a:lnTo>
                <a:lnTo>
                  <a:pt x="0" y="885444"/>
                </a:lnTo>
                <a:lnTo>
                  <a:pt x="1309" y="934025"/>
                </a:lnTo>
                <a:lnTo>
                  <a:pt x="5191" y="981922"/>
                </a:lnTo>
                <a:lnTo>
                  <a:pt x="11579" y="1029066"/>
                </a:lnTo>
                <a:lnTo>
                  <a:pt x="20405" y="1075391"/>
                </a:lnTo>
                <a:lnTo>
                  <a:pt x="31601" y="1120828"/>
                </a:lnTo>
                <a:lnTo>
                  <a:pt x="45101" y="1165311"/>
                </a:lnTo>
                <a:lnTo>
                  <a:pt x="60837" y="1208771"/>
                </a:lnTo>
                <a:lnTo>
                  <a:pt x="78741" y="1251141"/>
                </a:lnTo>
                <a:lnTo>
                  <a:pt x="98746" y="1292354"/>
                </a:lnTo>
                <a:lnTo>
                  <a:pt x="120785" y="1332342"/>
                </a:lnTo>
                <a:lnTo>
                  <a:pt x="144789" y="1371038"/>
                </a:lnTo>
                <a:lnTo>
                  <a:pt x="170692" y="1408374"/>
                </a:lnTo>
                <a:lnTo>
                  <a:pt x="198426" y="1444282"/>
                </a:lnTo>
                <a:lnTo>
                  <a:pt x="227924" y="1478695"/>
                </a:lnTo>
                <a:lnTo>
                  <a:pt x="259118" y="1511546"/>
                </a:lnTo>
                <a:lnTo>
                  <a:pt x="291940" y="1542766"/>
                </a:lnTo>
                <a:lnTo>
                  <a:pt x="326323" y="1572289"/>
                </a:lnTo>
                <a:lnTo>
                  <a:pt x="362201" y="1600047"/>
                </a:lnTo>
                <a:lnTo>
                  <a:pt x="399504" y="1625972"/>
                </a:lnTo>
                <a:lnTo>
                  <a:pt x="438166" y="1649998"/>
                </a:lnTo>
                <a:lnTo>
                  <a:pt x="478120" y="1672055"/>
                </a:lnTo>
                <a:lnTo>
                  <a:pt x="519298" y="1692078"/>
                </a:lnTo>
                <a:lnTo>
                  <a:pt x="561631" y="1709997"/>
                </a:lnTo>
                <a:lnTo>
                  <a:pt x="605054" y="1725747"/>
                </a:lnTo>
                <a:lnTo>
                  <a:pt x="649499" y="1739258"/>
                </a:lnTo>
                <a:lnTo>
                  <a:pt x="694897" y="1750465"/>
                </a:lnTo>
                <a:lnTo>
                  <a:pt x="741182" y="1759298"/>
                </a:lnTo>
                <a:lnTo>
                  <a:pt x="788286" y="1765692"/>
                </a:lnTo>
                <a:lnTo>
                  <a:pt x="836142" y="1769577"/>
                </a:lnTo>
                <a:lnTo>
                  <a:pt x="884682" y="1770888"/>
                </a:lnTo>
                <a:lnTo>
                  <a:pt x="933221" y="1769577"/>
                </a:lnTo>
                <a:lnTo>
                  <a:pt x="981077" y="1765692"/>
                </a:lnTo>
                <a:lnTo>
                  <a:pt x="1028181" y="1759298"/>
                </a:lnTo>
                <a:lnTo>
                  <a:pt x="1074466" y="1750465"/>
                </a:lnTo>
                <a:lnTo>
                  <a:pt x="1119864" y="1739258"/>
                </a:lnTo>
                <a:lnTo>
                  <a:pt x="1164309" y="1725747"/>
                </a:lnTo>
                <a:lnTo>
                  <a:pt x="1207732" y="1709997"/>
                </a:lnTo>
                <a:lnTo>
                  <a:pt x="1250065" y="1692078"/>
                </a:lnTo>
                <a:lnTo>
                  <a:pt x="1291243" y="1672055"/>
                </a:lnTo>
                <a:lnTo>
                  <a:pt x="1331197" y="1649998"/>
                </a:lnTo>
                <a:lnTo>
                  <a:pt x="1369859" y="1625972"/>
                </a:lnTo>
                <a:lnTo>
                  <a:pt x="1407162" y="1600047"/>
                </a:lnTo>
                <a:lnTo>
                  <a:pt x="1443040" y="1572289"/>
                </a:lnTo>
                <a:lnTo>
                  <a:pt x="1477423" y="1542766"/>
                </a:lnTo>
                <a:lnTo>
                  <a:pt x="1510245" y="1511546"/>
                </a:lnTo>
                <a:lnTo>
                  <a:pt x="1541439" y="1478695"/>
                </a:lnTo>
                <a:lnTo>
                  <a:pt x="1570937" y="1444282"/>
                </a:lnTo>
                <a:lnTo>
                  <a:pt x="1598671" y="1408374"/>
                </a:lnTo>
                <a:lnTo>
                  <a:pt x="1624574" y="1371038"/>
                </a:lnTo>
                <a:lnTo>
                  <a:pt x="1648578" y="1332342"/>
                </a:lnTo>
                <a:lnTo>
                  <a:pt x="1670617" y="1292354"/>
                </a:lnTo>
                <a:lnTo>
                  <a:pt x="1690622" y="1251141"/>
                </a:lnTo>
                <a:lnTo>
                  <a:pt x="1708526" y="1208771"/>
                </a:lnTo>
                <a:lnTo>
                  <a:pt x="1724262" y="1165311"/>
                </a:lnTo>
                <a:lnTo>
                  <a:pt x="1737762" y="1120828"/>
                </a:lnTo>
                <a:lnTo>
                  <a:pt x="1748958" y="1075391"/>
                </a:lnTo>
                <a:lnTo>
                  <a:pt x="1757784" y="1029066"/>
                </a:lnTo>
                <a:lnTo>
                  <a:pt x="1764172" y="981922"/>
                </a:lnTo>
                <a:lnTo>
                  <a:pt x="1768054" y="934025"/>
                </a:lnTo>
                <a:lnTo>
                  <a:pt x="1769364" y="885444"/>
                </a:lnTo>
                <a:lnTo>
                  <a:pt x="1768054" y="836862"/>
                </a:lnTo>
                <a:lnTo>
                  <a:pt x="1764172" y="788965"/>
                </a:lnTo>
                <a:lnTo>
                  <a:pt x="1757784" y="741821"/>
                </a:lnTo>
                <a:lnTo>
                  <a:pt x="1748958" y="695496"/>
                </a:lnTo>
                <a:lnTo>
                  <a:pt x="1737762" y="650059"/>
                </a:lnTo>
                <a:lnTo>
                  <a:pt x="1724262" y="605576"/>
                </a:lnTo>
                <a:lnTo>
                  <a:pt x="1708526" y="562116"/>
                </a:lnTo>
                <a:lnTo>
                  <a:pt x="1690622" y="519746"/>
                </a:lnTo>
                <a:lnTo>
                  <a:pt x="1670617" y="478533"/>
                </a:lnTo>
                <a:lnTo>
                  <a:pt x="1648578" y="438545"/>
                </a:lnTo>
                <a:lnTo>
                  <a:pt x="1624574" y="399849"/>
                </a:lnTo>
                <a:lnTo>
                  <a:pt x="1598671" y="362513"/>
                </a:lnTo>
                <a:lnTo>
                  <a:pt x="1570937" y="326605"/>
                </a:lnTo>
                <a:lnTo>
                  <a:pt x="1541439" y="292192"/>
                </a:lnTo>
                <a:lnTo>
                  <a:pt x="1510245" y="259341"/>
                </a:lnTo>
                <a:lnTo>
                  <a:pt x="1477423" y="228121"/>
                </a:lnTo>
                <a:lnTo>
                  <a:pt x="1443040" y="198598"/>
                </a:lnTo>
                <a:lnTo>
                  <a:pt x="1407162" y="170840"/>
                </a:lnTo>
                <a:lnTo>
                  <a:pt x="1369859" y="144915"/>
                </a:lnTo>
                <a:lnTo>
                  <a:pt x="1331197" y="120889"/>
                </a:lnTo>
                <a:lnTo>
                  <a:pt x="1291243" y="98832"/>
                </a:lnTo>
                <a:lnTo>
                  <a:pt x="1250065" y="78809"/>
                </a:lnTo>
                <a:lnTo>
                  <a:pt x="1207732" y="60890"/>
                </a:lnTo>
                <a:lnTo>
                  <a:pt x="1164309" y="45140"/>
                </a:lnTo>
                <a:lnTo>
                  <a:pt x="1119864" y="31629"/>
                </a:lnTo>
                <a:lnTo>
                  <a:pt x="1074466" y="20422"/>
                </a:lnTo>
                <a:lnTo>
                  <a:pt x="1028181" y="11589"/>
                </a:lnTo>
                <a:lnTo>
                  <a:pt x="981077" y="5195"/>
                </a:lnTo>
                <a:lnTo>
                  <a:pt x="933221" y="1310"/>
                </a:lnTo>
                <a:lnTo>
                  <a:pt x="884682" y="0"/>
                </a:lnTo>
                <a:close/>
              </a:path>
            </a:pathLst>
          </a:custGeom>
          <a:solidFill>
            <a:srgbClr val="61C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942263" y="1876191"/>
            <a:ext cx="1059815" cy="7708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sz="3200" b="1" spc="-25">
                <a:solidFill>
                  <a:srgbClr val="FFFFFF"/>
                </a:solidFill>
                <a:latin typeface="Calibri"/>
                <a:cs typeface="Calibri"/>
              </a:rPr>
              <a:t>80+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>
                <a:solidFill>
                  <a:srgbClr val="FFFFFF"/>
                </a:solidFill>
                <a:latin typeface="Calibri"/>
                <a:cs typeface="Calibri"/>
              </a:rPr>
              <a:t>Live</a:t>
            </a:r>
            <a:r>
              <a:rPr sz="1400" b="1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>
                <a:solidFill>
                  <a:srgbClr val="FFFFFF"/>
                </a:solidFill>
                <a:latin typeface="Calibri"/>
                <a:cs typeface="Calibri"/>
              </a:rPr>
              <a:t>Webinars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92586" y="1004693"/>
            <a:ext cx="958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 marR="5080" indent="-40005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404040"/>
                </a:solidFill>
                <a:latin typeface="Calibri"/>
                <a:cs typeface="Calibri"/>
              </a:rPr>
              <a:t>Practice</a:t>
            </a:r>
            <a:r>
              <a:rPr sz="1200" b="1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0">
                <a:solidFill>
                  <a:srgbClr val="404040"/>
                </a:solidFill>
                <a:latin typeface="Calibri"/>
                <a:cs typeface="Calibri"/>
              </a:rPr>
              <a:t>Group Programming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86884" y="1409700"/>
            <a:ext cx="1769745" cy="1771014"/>
          </a:xfrm>
          <a:custGeom>
            <a:avLst/>
            <a:gdLst/>
            <a:ahLst/>
            <a:cxnLst/>
            <a:rect l="l" t="t" r="r" b="b"/>
            <a:pathLst>
              <a:path w="1769745" h="1771014">
                <a:moveTo>
                  <a:pt x="884682" y="0"/>
                </a:moveTo>
                <a:lnTo>
                  <a:pt x="836142" y="1310"/>
                </a:lnTo>
                <a:lnTo>
                  <a:pt x="788286" y="5195"/>
                </a:lnTo>
                <a:lnTo>
                  <a:pt x="741182" y="11589"/>
                </a:lnTo>
                <a:lnTo>
                  <a:pt x="694897" y="20422"/>
                </a:lnTo>
                <a:lnTo>
                  <a:pt x="649499" y="31629"/>
                </a:lnTo>
                <a:lnTo>
                  <a:pt x="605054" y="45140"/>
                </a:lnTo>
                <a:lnTo>
                  <a:pt x="561631" y="60890"/>
                </a:lnTo>
                <a:lnTo>
                  <a:pt x="519298" y="78809"/>
                </a:lnTo>
                <a:lnTo>
                  <a:pt x="478120" y="98832"/>
                </a:lnTo>
                <a:lnTo>
                  <a:pt x="438166" y="120889"/>
                </a:lnTo>
                <a:lnTo>
                  <a:pt x="399504" y="144915"/>
                </a:lnTo>
                <a:lnTo>
                  <a:pt x="362201" y="170840"/>
                </a:lnTo>
                <a:lnTo>
                  <a:pt x="326323" y="198598"/>
                </a:lnTo>
                <a:lnTo>
                  <a:pt x="291940" y="228121"/>
                </a:lnTo>
                <a:lnTo>
                  <a:pt x="259118" y="259341"/>
                </a:lnTo>
                <a:lnTo>
                  <a:pt x="227924" y="292192"/>
                </a:lnTo>
                <a:lnTo>
                  <a:pt x="198426" y="326605"/>
                </a:lnTo>
                <a:lnTo>
                  <a:pt x="170692" y="362513"/>
                </a:lnTo>
                <a:lnTo>
                  <a:pt x="144789" y="399849"/>
                </a:lnTo>
                <a:lnTo>
                  <a:pt x="120785" y="438545"/>
                </a:lnTo>
                <a:lnTo>
                  <a:pt x="98746" y="478533"/>
                </a:lnTo>
                <a:lnTo>
                  <a:pt x="78741" y="519746"/>
                </a:lnTo>
                <a:lnTo>
                  <a:pt x="60837" y="562116"/>
                </a:lnTo>
                <a:lnTo>
                  <a:pt x="45101" y="605576"/>
                </a:lnTo>
                <a:lnTo>
                  <a:pt x="31601" y="650059"/>
                </a:lnTo>
                <a:lnTo>
                  <a:pt x="20405" y="695496"/>
                </a:lnTo>
                <a:lnTo>
                  <a:pt x="11579" y="741821"/>
                </a:lnTo>
                <a:lnTo>
                  <a:pt x="5191" y="788965"/>
                </a:lnTo>
                <a:lnTo>
                  <a:pt x="1309" y="836862"/>
                </a:lnTo>
                <a:lnTo>
                  <a:pt x="0" y="885444"/>
                </a:lnTo>
                <a:lnTo>
                  <a:pt x="1309" y="934025"/>
                </a:lnTo>
                <a:lnTo>
                  <a:pt x="5191" y="981922"/>
                </a:lnTo>
                <a:lnTo>
                  <a:pt x="11579" y="1029066"/>
                </a:lnTo>
                <a:lnTo>
                  <a:pt x="20405" y="1075391"/>
                </a:lnTo>
                <a:lnTo>
                  <a:pt x="31601" y="1120828"/>
                </a:lnTo>
                <a:lnTo>
                  <a:pt x="45101" y="1165311"/>
                </a:lnTo>
                <a:lnTo>
                  <a:pt x="60837" y="1208771"/>
                </a:lnTo>
                <a:lnTo>
                  <a:pt x="78741" y="1251141"/>
                </a:lnTo>
                <a:lnTo>
                  <a:pt x="98746" y="1292354"/>
                </a:lnTo>
                <a:lnTo>
                  <a:pt x="120785" y="1332342"/>
                </a:lnTo>
                <a:lnTo>
                  <a:pt x="144789" y="1371038"/>
                </a:lnTo>
                <a:lnTo>
                  <a:pt x="170692" y="1408374"/>
                </a:lnTo>
                <a:lnTo>
                  <a:pt x="198426" y="1444282"/>
                </a:lnTo>
                <a:lnTo>
                  <a:pt x="227924" y="1478695"/>
                </a:lnTo>
                <a:lnTo>
                  <a:pt x="259118" y="1511546"/>
                </a:lnTo>
                <a:lnTo>
                  <a:pt x="291940" y="1542766"/>
                </a:lnTo>
                <a:lnTo>
                  <a:pt x="326323" y="1572289"/>
                </a:lnTo>
                <a:lnTo>
                  <a:pt x="362201" y="1600047"/>
                </a:lnTo>
                <a:lnTo>
                  <a:pt x="399504" y="1625972"/>
                </a:lnTo>
                <a:lnTo>
                  <a:pt x="438166" y="1649998"/>
                </a:lnTo>
                <a:lnTo>
                  <a:pt x="478120" y="1672055"/>
                </a:lnTo>
                <a:lnTo>
                  <a:pt x="519298" y="1692078"/>
                </a:lnTo>
                <a:lnTo>
                  <a:pt x="561631" y="1709997"/>
                </a:lnTo>
                <a:lnTo>
                  <a:pt x="605054" y="1725747"/>
                </a:lnTo>
                <a:lnTo>
                  <a:pt x="649499" y="1739258"/>
                </a:lnTo>
                <a:lnTo>
                  <a:pt x="694897" y="1750465"/>
                </a:lnTo>
                <a:lnTo>
                  <a:pt x="741182" y="1759298"/>
                </a:lnTo>
                <a:lnTo>
                  <a:pt x="788286" y="1765692"/>
                </a:lnTo>
                <a:lnTo>
                  <a:pt x="836142" y="1769577"/>
                </a:lnTo>
                <a:lnTo>
                  <a:pt x="884682" y="1770888"/>
                </a:lnTo>
                <a:lnTo>
                  <a:pt x="933221" y="1769577"/>
                </a:lnTo>
                <a:lnTo>
                  <a:pt x="981077" y="1765692"/>
                </a:lnTo>
                <a:lnTo>
                  <a:pt x="1028181" y="1759298"/>
                </a:lnTo>
                <a:lnTo>
                  <a:pt x="1074466" y="1750465"/>
                </a:lnTo>
                <a:lnTo>
                  <a:pt x="1119864" y="1739258"/>
                </a:lnTo>
                <a:lnTo>
                  <a:pt x="1164309" y="1725747"/>
                </a:lnTo>
                <a:lnTo>
                  <a:pt x="1207732" y="1709997"/>
                </a:lnTo>
                <a:lnTo>
                  <a:pt x="1250065" y="1692078"/>
                </a:lnTo>
                <a:lnTo>
                  <a:pt x="1291243" y="1672055"/>
                </a:lnTo>
                <a:lnTo>
                  <a:pt x="1331197" y="1649998"/>
                </a:lnTo>
                <a:lnTo>
                  <a:pt x="1369859" y="1625972"/>
                </a:lnTo>
                <a:lnTo>
                  <a:pt x="1407162" y="1600047"/>
                </a:lnTo>
                <a:lnTo>
                  <a:pt x="1443040" y="1572289"/>
                </a:lnTo>
                <a:lnTo>
                  <a:pt x="1477423" y="1542766"/>
                </a:lnTo>
                <a:lnTo>
                  <a:pt x="1510245" y="1511546"/>
                </a:lnTo>
                <a:lnTo>
                  <a:pt x="1541439" y="1478695"/>
                </a:lnTo>
                <a:lnTo>
                  <a:pt x="1570937" y="1444282"/>
                </a:lnTo>
                <a:lnTo>
                  <a:pt x="1598671" y="1408374"/>
                </a:lnTo>
                <a:lnTo>
                  <a:pt x="1624574" y="1371038"/>
                </a:lnTo>
                <a:lnTo>
                  <a:pt x="1648578" y="1332342"/>
                </a:lnTo>
                <a:lnTo>
                  <a:pt x="1670617" y="1292354"/>
                </a:lnTo>
                <a:lnTo>
                  <a:pt x="1690622" y="1251141"/>
                </a:lnTo>
                <a:lnTo>
                  <a:pt x="1708526" y="1208771"/>
                </a:lnTo>
                <a:lnTo>
                  <a:pt x="1724262" y="1165311"/>
                </a:lnTo>
                <a:lnTo>
                  <a:pt x="1737762" y="1120828"/>
                </a:lnTo>
                <a:lnTo>
                  <a:pt x="1748958" y="1075391"/>
                </a:lnTo>
                <a:lnTo>
                  <a:pt x="1757784" y="1029066"/>
                </a:lnTo>
                <a:lnTo>
                  <a:pt x="1764172" y="981922"/>
                </a:lnTo>
                <a:lnTo>
                  <a:pt x="1768054" y="934025"/>
                </a:lnTo>
                <a:lnTo>
                  <a:pt x="1769364" y="885444"/>
                </a:lnTo>
                <a:lnTo>
                  <a:pt x="1768054" y="836862"/>
                </a:lnTo>
                <a:lnTo>
                  <a:pt x="1764172" y="788965"/>
                </a:lnTo>
                <a:lnTo>
                  <a:pt x="1757784" y="741821"/>
                </a:lnTo>
                <a:lnTo>
                  <a:pt x="1748958" y="695496"/>
                </a:lnTo>
                <a:lnTo>
                  <a:pt x="1737762" y="650059"/>
                </a:lnTo>
                <a:lnTo>
                  <a:pt x="1724262" y="605576"/>
                </a:lnTo>
                <a:lnTo>
                  <a:pt x="1708526" y="562116"/>
                </a:lnTo>
                <a:lnTo>
                  <a:pt x="1690622" y="519746"/>
                </a:lnTo>
                <a:lnTo>
                  <a:pt x="1670617" y="478533"/>
                </a:lnTo>
                <a:lnTo>
                  <a:pt x="1648578" y="438545"/>
                </a:lnTo>
                <a:lnTo>
                  <a:pt x="1624574" y="399849"/>
                </a:lnTo>
                <a:lnTo>
                  <a:pt x="1598671" y="362513"/>
                </a:lnTo>
                <a:lnTo>
                  <a:pt x="1570937" y="326605"/>
                </a:lnTo>
                <a:lnTo>
                  <a:pt x="1541439" y="292192"/>
                </a:lnTo>
                <a:lnTo>
                  <a:pt x="1510245" y="259341"/>
                </a:lnTo>
                <a:lnTo>
                  <a:pt x="1477423" y="228121"/>
                </a:lnTo>
                <a:lnTo>
                  <a:pt x="1443040" y="198598"/>
                </a:lnTo>
                <a:lnTo>
                  <a:pt x="1407162" y="170840"/>
                </a:lnTo>
                <a:lnTo>
                  <a:pt x="1369859" y="144915"/>
                </a:lnTo>
                <a:lnTo>
                  <a:pt x="1331197" y="120889"/>
                </a:lnTo>
                <a:lnTo>
                  <a:pt x="1291243" y="98832"/>
                </a:lnTo>
                <a:lnTo>
                  <a:pt x="1250065" y="78809"/>
                </a:lnTo>
                <a:lnTo>
                  <a:pt x="1207732" y="60890"/>
                </a:lnTo>
                <a:lnTo>
                  <a:pt x="1164309" y="45140"/>
                </a:lnTo>
                <a:lnTo>
                  <a:pt x="1119864" y="31629"/>
                </a:lnTo>
                <a:lnTo>
                  <a:pt x="1074466" y="20422"/>
                </a:lnTo>
                <a:lnTo>
                  <a:pt x="1028181" y="11589"/>
                </a:lnTo>
                <a:lnTo>
                  <a:pt x="981077" y="5195"/>
                </a:lnTo>
                <a:lnTo>
                  <a:pt x="933221" y="1310"/>
                </a:lnTo>
                <a:lnTo>
                  <a:pt x="884682" y="0"/>
                </a:lnTo>
                <a:close/>
              </a:path>
            </a:pathLst>
          </a:custGeom>
          <a:solidFill>
            <a:srgbClr val="D9C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105400" y="1769511"/>
            <a:ext cx="1142999" cy="97975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sz="3200" b="1" spc="-2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lang="en-US" sz="3200" b="1" spc="-2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3200" b="1" spc="-20">
                <a:solidFill>
                  <a:srgbClr val="FFFFFF"/>
                </a:solidFill>
                <a:latin typeface="Calibri"/>
                <a:cs typeface="Calibri"/>
              </a:rPr>
              <a:t>200</a:t>
            </a:r>
            <a:endParaRPr sz="3200">
              <a:latin typeface="Calibri"/>
              <a:cs typeface="Calibri"/>
            </a:endParaRPr>
          </a:p>
          <a:p>
            <a:pPr marL="59690" marR="53340" algn="ctr">
              <a:lnSpc>
                <a:spcPct val="100000"/>
              </a:lnSpc>
              <a:spcBef>
                <a:spcPts val="105"/>
              </a:spcBef>
            </a:pPr>
            <a:r>
              <a:rPr sz="1400" b="1" spc="-10">
                <a:solidFill>
                  <a:srgbClr val="FFFFFF"/>
                </a:solidFill>
                <a:latin typeface="Calibri"/>
                <a:cs typeface="Calibri"/>
              </a:rPr>
              <a:t>Published Articles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92180" y="1004693"/>
            <a:ext cx="958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 marR="5080" indent="-146685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404040"/>
                </a:solidFill>
                <a:latin typeface="Calibri"/>
                <a:cs typeface="Calibri"/>
              </a:rPr>
              <a:t>Practice</a:t>
            </a:r>
            <a:r>
              <a:rPr sz="1200" b="1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0">
                <a:solidFill>
                  <a:srgbClr val="404040"/>
                </a:solidFill>
                <a:latin typeface="Calibri"/>
                <a:cs typeface="Calibri"/>
              </a:rPr>
              <a:t>Group Resources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986016" y="1409700"/>
            <a:ext cx="1771014" cy="1771014"/>
          </a:xfrm>
          <a:custGeom>
            <a:avLst/>
            <a:gdLst/>
            <a:ahLst/>
            <a:cxnLst/>
            <a:rect l="l" t="t" r="r" b="b"/>
            <a:pathLst>
              <a:path w="1771015" h="1771014">
                <a:moveTo>
                  <a:pt x="885444" y="0"/>
                </a:moveTo>
                <a:lnTo>
                  <a:pt x="836862" y="1310"/>
                </a:lnTo>
                <a:lnTo>
                  <a:pt x="788965" y="5195"/>
                </a:lnTo>
                <a:lnTo>
                  <a:pt x="741821" y="11589"/>
                </a:lnTo>
                <a:lnTo>
                  <a:pt x="695496" y="20422"/>
                </a:lnTo>
                <a:lnTo>
                  <a:pt x="650059" y="31629"/>
                </a:lnTo>
                <a:lnTo>
                  <a:pt x="605576" y="45140"/>
                </a:lnTo>
                <a:lnTo>
                  <a:pt x="562116" y="60890"/>
                </a:lnTo>
                <a:lnTo>
                  <a:pt x="519746" y="78809"/>
                </a:lnTo>
                <a:lnTo>
                  <a:pt x="478533" y="98832"/>
                </a:lnTo>
                <a:lnTo>
                  <a:pt x="438545" y="120889"/>
                </a:lnTo>
                <a:lnTo>
                  <a:pt x="399849" y="144915"/>
                </a:lnTo>
                <a:lnTo>
                  <a:pt x="362513" y="170840"/>
                </a:lnTo>
                <a:lnTo>
                  <a:pt x="326605" y="198598"/>
                </a:lnTo>
                <a:lnTo>
                  <a:pt x="292192" y="228121"/>
                </a:lnTo>
                <a:lnTo>
                  <a:pt x="259341" y="259341"/>
                </a:lnTo>
                <a:lnTo>
                  <a:pt x="228121" y="292192"/>
                </a:lnTo>
                <a:lnTo>
                  <a:pt x="198598" y="326605"/>
                </a:lnTo>
                <a:lnTo>
                  <a:pt x="170840" y="362513"/>
                </a:lnTo>
                <a:lnTo>
                  <a:pt x="144915" y="399849"/>
                </a:lnTo>
                <a:lnTo>
                  <a:pt x="120889" y="438545"/>
                </a:lnTo>
                <a:lnTo>
                  <a:pt x="98832" y="478533"/>
                </a:lnTo>
                <a:lnTo>
                  <a:pt x="78809" y="519746"/>
                </a:lnTo>
                <a:lnTo>
                  <a:pt x="60890" y="562116"/>
                </a:lnTo>
                <a:lnTo>
                  <a:pt x="45140" y="605576"/>
                </a:lnTo>
                <a:lnTo>
                  <a:pt x="31629" y="650059"/>
                </a:lnTo>
                <a:lnTo>
                  <a:pt x="20422" y="695496"/>
                </a:lnTo>
                <a:lnTo>
                  <a:pt x="11589" y="741821"/>
                </a:lnTo>
                <a:lnTo>
                  <a:pt x="5195" y="788965"/>
                </a:lnTo>
                <a:lnTo>
                  <a:pt x="1310" y="836862"/>
                </a:lnTo>
                <a:lnTo>
                  <a:pt x="0" y="885444"/>
                </a:lnTo>
                <a:lnTo>
                  <a:pt x="1310" y="934025"/>
                </a:lnTo>
                <a:lnTo>
                  <a:pt x="5195" y="981922"/>
                </a:lnTo>
                <a:lnTo>
                  <a:pt x="11589" y="1029066"/>
                </a:lnTo>
                <a:lnTo>
                  <a:pt x="20422" y="1075391"/>
                </a:lnTo>
                <a:lnTo>
                  <a:pt x="31629" y="1120828"/>
                </a:lnTo>
                <a:lnTo>
                  <a:pt x="45140" y="1165311"/>
                </a:lnTo>
                <a:lnTo>
                  <a:pt x="60890" y="1208771"/>
                </a:lnTo>
                <a:lnTo>
                  <a:pt x="78809" y="1251141"/>
                </a:lnTo>
                <a:lnTo>
                  <a:pt x="98832" y="1292354"/>
                </a:lnTo>
                <a:lnTo>
                  <a:pt x="120889" y="1332342"/>
                </a:lnTo>
                <a:lnTo>
                  <a:pt x="144915" y="1371038"/>
                </a:lnTo>
                <a:lnTo>
                  <a:pt x="170840" y="1408374"/>
                </a:lnTo>
                <a:lnTo>
                  <a:pt x="198598" y="1444282"/>
                </a:lnTo>
                <a:lnTo>
                  <a:pt x="228121" y="1478695"/>
                </a:lnTo>
                <a:lnTo>
                  <a:pt x="259341" y="1511546"/>
                </a:lnTo>
                <a:lnTo>
                  <a:pt x="292192" y="1542766"/>
                </a:lnTo>
                <a:lnTo>
                  <a:pt x="326605" y="1572289"/>
                </a:lnTo>
                <a:lnTo>
                  <a:pt x="362513" y="1600047"/>
                </a:lnTo>
                <a:lnTo>
                  <a:pt x="399849" y="1625972"/>
                </a:lnTo>
                <a:lnTo>
                  <a:pt x="438545" y="1649998"/>
                </a:lnTo>
                <a:lnTo>
                  <a:pt x="478533" y="1672055"/>
                </a:lnTo>
                <a:lnTo>
                  <a:pt x="519746" y="1692078"/>
                </a:lnTo>
                <a:lnTo>
                  <a:pt x="562116" y="1709997"/>
                </a:lnTo>
                <a:lnTo>
                  <a:pt x="605576" y="1725747"/>
                </a:lnTo>
                <a:lnTo>
                  <a:pt x="650059" y="1739258"/>
                </a:lnTo>
                <a:lnTo>
                  <a:pt x="695496" y="1750465"/>
                </a:lnTo>
                <a:lnTo>
                  <a:pt x="741821" y="1759298"/>
                </a:lnTo>
                <a:lnTo>
                  <a:pt x="788965" y="1765692"/>
                </a:lnTo>
                <a:lnTo>
                  <a:pt x="836862" y="1769577"/>
                </a:lnTo>
                <a:lnTo>
                  <a:pt x="885444" y="1770888"/>
                </a:lnTo>
                <a:lnTo>
                  <a:pt x="934025" y="1769577"/>
                </a:lnTo>
                <a:lnTo>
                  <a:pt x="981922" y="1765692"/>
                </a:lnTo>
                <a:lnTo>
                  <a:pt x="1029066" y="1759298"/>
                </a:lnTo>
                <a:lnTo>
                  <a:pt x="1075391" y="1750465"/>
                </a:lnTo>
                <a:lnTo>
                  <a:pt x="1120828" y="1739258"/>
                </a:lnTo>
                <a:lnTo>
                  <a:pt x="1165311" y="1725747"/>
                </a:lnTo>
                <a:lnTo>
                  <a:pt x="1208771" y="1709997"/>
                </a:lnTo>
                <a:lnTo>
                  <a:pt x="1251141" y="1692078"/>
                </a:lnTo>
                <a:lnTo>
                  <a:pt x="1292354" y="1672055"/>
                </a:lnTo>
                <a:lnTo>
                  <a:pt x="1332342" y="1649998"/>
                </a:lnTo>
                <a:lnTo>
                  <a:pt x="1371038" y="1625972"/>
                </a:lnTo>
                <a:lnTo>
                  <a:pt x="1408374" y="1600047"/>
                </a:lnTo>
                <a:lnTo>
                  <a:pt x="1444282" y="1572289"/>
                </a:lnTo>
                <a:lnTo>
                  <a:pt x="1478695" y="1542766"/>
                </a:lnTo>
                <a:lnTo>
                  <a:pt x="1511546" y="1511546"/>
                </a:lnTo>
                <a:lnTo>
                  <a:pt x="1542766" y="1478695"/>
                </a:lnTo>
                <a:lnTo>
                  <a:pt x="1572289" y="1444282"/>
                </a:lnTo>
                <a:lnTo>
                  <a:pt x="1600047" y="1408374"/>
                </a:lnTo>
                <a:lnTo>
                  <a:pt x="1625972" y="1371038"/>
                </a:lnTo>
                <a:lnTo>
                  <a:pt x="1649998" y="1332342"/>
                </a:lnTo>
                <a:lnTo>
                  <a:pt x="1672055" y="1292354"/>
                </a:lnTo>
                <a:lnTo>
                  <a:pt x="1692078" y="1251141"/>
                </a:lnTo>
                <a:lnTo>
                  <a:pt x="1709997" y="1208771"/>
                </a:lnTo>
                <a:lnTo>
                  <a:pt x="1725747" y="1165311"/>
                </a:lnTo>
                <a:lnTo>
                  <a:pt x="1739258" y="1120828"/>
                </a:lnTo>
                <a:lnTo>
                  <a:pt x="1750465" y="1075391"/>
                </a:lnTo>
                <a:lnTo>
                  <a:pt x="1759298" y="1029066"/>
                </a:lnTo>
                <a:lnTo>
                  <a:pt x="1765692" y="981922"/>
                </a:lnTo>
                <a:lnTo>
                  <a:pt x="1769577" y="934025"/>
                </a:lnTo>
                <a:lnTo>
                  <a:pt x="1770888" y="885444"/>
                </a:lnTo>
                <a:lnTo>
                  <a:pt x="1769577" y="836862"/>
                </a:lnTo>
                <a:lnTo>
                  <a:pt x="1765692" y="788965"/>
                </a:lnTo>
                <a:lnTo>
                  <a:pt x="1759298" y="741821"/>
                </a:lnTo>
                <a:lnTo>
                  <a:pt x="1750465" y="695496"/>
                </a:lnTo>
                <a:lnTo>
                  <a:pt x="1739258" y="650059"/>
                </a:lnTo>
                <a:lnTo>
                  <a:pt x="1725747" y="605576"/>
                </a:lnTo>
                <a:lnTo>
                  <a:pt x="1709997" y="562116"/>
                </a:lnTo>
                <a:lnTo>
                  <a:pt x="1692078" y="519746"/>
                </a:lnTo>
                <a:lnTo>
                  <a:pt x="1672055" y="478533"/>
                </a:lnTo>
                <a:lnTo>
                  <a:pt x="1649998" y="438545"/>
                </a:lnTo>
                <a:lnTo>
                  <a:pt x="1625972" y="399849"/>
                </a:lnTo>
                <a:lnTo>
                  <a:pt x="1600047" y="362513"/>
                </a:lnTo>
                <a:lnTo>
                  <a:pt x="1572289" y="326605"/>
                </a:lnTo>
                <a:lnTo>
                  <a:pt x="1542766" y="292192"/>
                </a:lnTo>
                <a:lnTo>
                  <a:pt x="1511546" y="259341"/>
                </a:lnTo>
                <a:lnTo>
                  <a:pt x="1478695" y="228121"/>
                </a:lnTo>
                <a:lnTo>
                  <a:pt x="1444282" y="198598"/>
                </a:lnTo>
                <a:lnTo>
                  <a:pt x="1408374" y="170840"/>
                </a:lnTo>
                <a:lnTo>
                  <a:pt x="1371038" y="144915"/>
                </a:lnTo>
                <a:lnTo>
                  <a:pt x="1332342" y="120889"/>
                </a:lnTo>
                <a:lnTo>
                  <a:pt x="1292354" y="98832"/>
                </a:lnTo>
                <a:lnTo>
                  <a:pt x="1251141" y="78809"/>
                </a:lnTo>
                <a:lnTo>
                  <a:pt x="1208771" y="60890"/>
                </a:lnTo>
                <a:lnTo>
                  <a:pt x="1165311" y="45140"/>
                </a:lnTo>
                <a:lnTo>
                  <a:pt x="1120828" y="31629"/>
                </a:lnTo>
                <a:lnTo>
                  <a:pt x="1075391" y="20422"/>
                </a:lnTo>
                <a:lnTo>
                  <a:pt x="1029066" y="11589"/>
                </a:lnTo>
                <a:lnTo>
                  <a:pt x="981922" y="5195"/>
                </a:lnTo>
                <a:lnTo>
                  <a:pt x="934025" y="1310"/>
                </a:lnTo>
                <a:lnTo>
                  <a:pt x="885444" y="0"/>
                </a:lnTo>
                <a:close/>
              </a:path>
            </a:pathLst>
          </a:custGeom>
          <a:solidFill>
            <a:srgbClr val="004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400856" y="1876191"/>
            <a:ext cx="941069" cy="7708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sz="3200" b="1" spc="-25">
                <a:solidFill>
                  <a:srgbClr val="FFFFFF"/>
                </a:solidFill>
                <a:latin typeface="Calibri"/>
                <a:cs typeface="Calibri"/>
              </a:rPr>
              <a:t>12K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10">
                <a:solidFill>
                  <a:srgbClr val="FFFFFF"/>
                </a:solidFill>
                <a:latin typeface="Calibri"/>
                <a:cs typeface="Calibri"/>
              </a:rPr>
              <a:t>Connections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70438" y="1004693"/>
            <a:ext cx="1002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154" marR="5080" indent="-21209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200" b="1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404040"/>
                </a:solidFill>
                <a:latin typeface="Calibri"/>
                <a:cs typeface="Calibri"/>
              </a:rPr>
              <a:t>Health</a:t>
            </a:r>
            <a:r>
              <a:rPr sz="1200" b="1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25">
                <a:solidFill>
                  <a:srgbClr val="404040"/>
                </a:solidFill>
                <a:latin typeface="Calibri"/>
                <a:cs typeface="Calibri"/>
              </a:rPr>
              <a:t>Law </a:t>
            </a:r>
            <a:r>
              <a:rPr sz="1200" b="1" spc="-10">
                <a:solidFill>
                  <a:srgbClr val="404040"/>
                </a:solidFill>
                <a:latin typeface="Calibri"/>
                <a:cs typeface="Calibri"/>
              </a:rPr>
              <a:t>Network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57200" y="92659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484" y="0"/>
                </a:moveTo>
                <a:lnTo>
                  <a:pt x="0" y="0"/>
                </a:lnTo>
                <a:lnTo>
                  <a:pt x="0" y="62484"/>
                </a:lnTo>
                <a:lnTo>
                  <a:pt x="62484" y="62484"/>
                </a:lnTo>
                <a:lnTo>
                  <a:pt x="62484" y="0"/>
                </a:lnTo>
                <a:close/>
              </a:path>
            </a:pathLst>
          </a:custGeom>
          <a:solidFill>
            <a:srgbClr val="004D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6927" y="926591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4" h="62865">
                <a:moveTo>
                  <a:pt x="64007" y="0"/>
                </a:moveTo>
                <a:lnTo>
                  <a:pt x="0" y="0"/>
                </a:lnTo>
                <a:lnTo>
                  <a:pt x="0" y="62484"/>
                </a:lnTo>
                <a:lnTo>
                  <a:pt x="64007" y="62484"/>
                </a:lnTo>
                <a:lnTo>
                  <a:pt x="64007" y="0"/>
                </a:lnTo>
                <a:close/>
              </a:path>
            </a:pathLst>
          </a:custGeom>
          <a:solidFill>
            <a:srgbClr val="61C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8180" y="92659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484" y="0"/>
                </a:moveTo>
                <a:lnTo>
                  <a:pt x="0" y="0"/>
                </a:lnTo>
                <a:lnTo>
                  <a:pt x="0" y="62484"/>
                </a:lnTo>
                <a:lnTo>
                  <a:pt x="62484" y="62484"/>
                </a:lnTo>
                <a:lnTo>
                  <a:pt x="62484" y="0"/>
                </a:lnTo>
                <a:close/>
              </a:path>
            </a:pathLst>
          </a:custGeom>
          <a:solidFill>
            <a:srgbClr val="D9C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7908" y="92659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483" y="0"/>
                </a:moveTo>
                <a:lnTo>
                  <a:pt x="0" y="0"/>
                </a:lnTo>
                <a:lnTo>
                  <a:pt x="0" y="62484"/>
                </a:lnTo>
                <a:lnTo>
                  <a:pt x="62483" y="62484"/>
                </a:lnTo>
                <a:lnTo>
                  <a:pt x="62483" y="0"/>
                </a:lnTo>
                <a:close/>
              </a:path>
            </a:pathLst>
          </a:custGeom>
          <a:solidFill>
            <a:srgbClr val="004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7636" y="92659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484" y="0"/>
                </a:moveTo>
                <a:lnTo>
                  <a:pt x="0" y="0"/>
                </a:lnTo>
                <a:lnTo>
                  <a:pt x="0" y="62484"/>
                </a:lnTo>
                <a:lnTo>
                  <a:pt x="62484" y="62484"/>
                </a:lnTo>
                <a:lnTo>
                  <a:pt x="62484" y="0"/>
                </a:lnTo>
                <a:close/>
              </a:path>
            </a:pathLst>
          </a:custGeom>
          <a:solidFill>
            <a:srgbClr val="D3BC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07363" y="926591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4" h="62865">
                <a:moveTo>
                  <a:pt x="64008" y="0"/>
                </a:moveTo>
                <a:lnTo>
                  <a:pt x="0" y="0"/>
                </a:lnTo>
                <a:lnTo>
                  <a:pt x="0" y="62484"/>
                </a:lnTo>
                <a:lnTo>
                  <a:pt x="64008" y="62484"/>
                </a:lnTo>
                <a:lnTo>
                  <a:pt x="64008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551863"/>
            <a:ext cx="67195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>
                <a:solidFill>
                  <a:srgbClr val="1D4F91"/>
                </a:solidFill>
              </a:rPr>
              <a:t>Health</a:t>
            </a:r>
            <a:r>
              <a:rPr sz="2200" spc="-35">
                <a:solidFill>
                  <a:srgbClr val="1D4F91"/>
                </a:solidFill>
              </a:rPr>
              <a:t> </a:t>
            </a:r>
            <a:r>
              <a:rPr sz="2200">
                <a:solidFill>
                  <a:srgbClr val="1D4F91"/>
                </a:solidFill>
              </a:rPr>
              <a:t>Law</a:t>
            </a:r>
            <a:r>
              <a:rPr sz="2200" spc="-50">
                <a:solidFill>
                  <a:srgbClr val="1D4F91"/>
                </a:solidFill>
              </a:rPr>
              <a:t> </a:t>
            </a:r>
            <a:r>
              <a:rPr sz="2200">
                <a:solidFill>
                  <a:srgbClr val="1D4F91"/>
                </a:solidFill>
              </a:rPr>
              <a:t>Network</a:t>
            </a:r>
            <a:r>
              <a:rPr sz="2200" spc="-20">
                <a:solidFill>
                  <a:srgbClr val="1D4F91"/>
                </a:solidFill>
              </a:rPr>
              <a:t> </a:t>
            </a:r>
            <a:r>
              <a:rPr sz="2200">
                <a:solidFill>
                  <a:srgbClr val="1D4F91"/>
                </a:solidFill>
              </a:rPr>
              <a:t>–</a:t>
            </a:r>
            <a:r>
              <a:rPr sz="2200" spc="-50">
                <a:solidFill>
                  <a:srgbClr val="1D4F91"/>
                </a:solidFill>
              </a:rPr>
              <a:t> </a:t>
            </a:r>
            <a:r>
              <a:rPr sz="2200">
                <a:solidFill>
                  <a:srgbClr val="1D4F91"/>
                </a:solidFill>
              </a:rPr>
              <a:t>Included</a:t>
            </a:r>
            <a:r>
              <a:rPr sz="2200" spc="-55">
                <a:solidFill>
                  <a:srgbClr val="1D4F91"/>
                </a:solidFill>
              </a:rPr>
              <a:t> </a:t>
            </a:r>
            <a:r>
              <a:rPr sz="2200">
                <a:solidFill>
                  <a:srgbClr val="1D4F91"/>
                </a:solidFill>
              </a:rPr>
              <a:t>in</a:t>
            </a:r>
            <a:r>
              <a:rPr sz="2200" spc="-60">
                <a:solidFill>
                  <a:srgbClr val="1D4F91"/>
                </a:solidFill>
              </a:rPr>
              <a:t> </a:t>
            </a:r>
            <a:r>
              <a:rPr sz="2200">
                <a:solidFill>
                  <a:srgbClr val="1D4F91"/>
                </a:solidFill>
              </a:rPr>
              <a:t>ALL</a:t>
            </a:r>
            <a:r>
              <a:rPr sz="2200" spc="-45">
                <a:solidFill>
                  <a:srgbClr val="1D4F91"/>
                </a:solidFill>
              </a:rPr>
              <a:t> </a:t>
            </a:r>
            <a:r>
              <a:rPr sz="2200">
                <a:solidFill>
                  <a:srgbClr val="1D4F91"/>
                </a:solidFill>
              </a:rPr>
              <a:t>Membership</a:t>
            </a:r>
            <a:r>
              <a:rPr sz="2200" spc="-40">
                <a:solidFill>
                  <a:srgbClr val="1D4F91"/>
                </a:solidFill>
              </a:rPr>
              <a:t> </a:t>
            </a:r>
            <a:r>
              <a:rPr sz="2200" spc="-10">
                <a:solidFill>
                  <a:srgbClr val="1D4F91"/>
                </a:solidFill>
              </a:rPr>
              <a:t>Levels</a:t>
            </a:r>
            <a:endParaRPr sz="2200"/>
          </a:p>
        </p:txBody>
      </p:sp>
      <p:sp>
        <p:nvSpPr>
          <p:cNvPr id="4" name="object 4"/>
          <p:cNvSpPr/>
          <p:nvPr/>
        </p:nvSpPr>
        <p:spPr>
          <a:xfrm>
            <a:off x="475487" y="1048511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4" h="62865">
                <a:moveTo>
                  <a:pt x="64007" y="0"/>
                </a:moveTo>
                <a:lnTo>
                  <a:pt x="0" y="0"/>
                </a:lnTo>
                <a:lnTo>
                  <a:pt x="0" y="62484"/>
                </a:lnTo>
                <a:lnTo>
                  <a:pt x="64007" y="62484"/>
                </a:lnTo>
                <a:lnTo>
                  <a:pt x="64007" y="0"/>
                </a:lnTo>
                <a:close/>
              </a:path>
            </a:pathLst>
          </a:custGeom>
          <a:solidFill>
            <a:srgbClr val="004D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6740" y="104851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484" y="0"/>
                </a:moveTo>
                <a:lnTo>
                  <a:pt x="0" y="0"/>
                </a:lnTo>
                <a:lnTo>
                  <a:pt x="0" y="62484"/>
                </a:lnTo>
                <a:lnTo>
                  <a:pt x="62484" y="62484"/>
                </a:lnTo>
                <a:lnTo>
                  <a:pt x="62484" y="0"/>
                </a:lnTo>
                <a:close/>
              </a:path>
            </a:pathLst>
          </a:custGeom>
          <a:solidFill>
            <a:srgbClr val="61C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6468" y="104851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484" y="0"/>
                </a:moveTo>
                <a:lnTo>
                  <a:pt x="0" y="0"/>
                </a:lnTo>
                <a:lnTo>
                  <a:pt x="0" y="62484"/>
                </a:lnTo>
                <a:lnTo>
                  <a:pt x="62484" y="62484"/>
                </a:lnTo>
                <a:lnTo>
                  <a:pt x="62484" y="0"/>
                </a:lnTo>
                <a:close/>
              </a:path>
            </a:pathLst>
          </a:custGeom>
          <a:solidFill>
            <a:srgbClr val="D9C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6195" y="1048511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4" h="62865">
                <a:moveTo>
                  <a:pt x="64007" y="0"/>
                </a:moveTo>
                <a:lnTo>
                  <a:pt x="0" y="0"/>
                </a:lnTo>
                <a:lnTo>
                  <a:pt x="0" y="62484"/>
                </a:lnTo>
                <a:lnTo>
                  <a:pt x="64007" y="62484"/>
                </a:lnTo>
                <a:lnTo>
                  <a:pt x="64007" y="0"/>
                </a:lnTo>
                <a:close/>
              </a:path>
            </a:pathLst>
          </a:custGeom>
          <a:solidFill>
            <a:srgbClr val="004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5924" y="1048511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4" h="62865">
                <a:moveTo>
                  <a:pt x="64008" y="0"/>
                </a:moveTo>
                <a:lnTo>
                  <a:pt x="0" y="0"/>
                </a:lnTo>
                <a:lnTo>
                  <a:pt x="0" y="62484"/>
                </a:lnTo>
                <a:lnTo>
                  <a:pt x="64008" y="62484"/>
                </a:lnTo>
                <a:lnTo>
                  <a:pt x="64008" y="0"/>
                </a:lnTo>
                <a:close/>
              </a:path>
            </a:pathLst>
          </a:custGeom>
          <a:solidFill>
            <a:srgbClr val="D3BC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027175" y="1048511"/>
            <a:ext cx="3988435" cy="1926589"/>
            <a:chOff x="1027175" y="1048511"/>
            <a:chExt cx="3988435" cy="1926589"/>
          </a:xfrm>
        </p:grpSpPr>
        <p:sp>
          <p:nvSpPr>
            <p:cNvPr id="10" name="object 10"/>
            <p:cNvSpPr/>
            <p:nvPr/>
          </p:nvSpPr>
          <p:spPr>
            <a:xfrm>
              <a:off x="1027175" y="104851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9283" y="1100328"/>
              <a:ext cx="3886199" cy="187451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301992" y="2712722"/>
            <a:ext cx="378460" cy="379730"/>
            <a:chOff x="5301992" y="2712722"/>
            <a:chExt cx="378460" cy="379730"/>
          </a:xfrm>
        </p:grpSpPr>
        <p:sp>
          <p:nvSpPr>
            <p:cNvPr id="13" name="object 13"/>
            <p:cNvSpPr/>
            <p:nvPr/>
          </p:nvSpPr>
          <p:spPr>
            <a:xfrm>
              <a:off x="5301992" y="2712722"/>
              <a:ext cx="378460" cy="379730"/>
            </a:xfrm>
            <a:custGeom>
              <a:avLst/>
              <a:gdLst/>
              <a:ahLst/>
              <a:cxnLst/>
              <a:rect l="l" t="t" r="r" b="b"/>
              <a:pathLst>
                <a:path w="378460" h="379730">
                  <a:moveTo>
                    <a:pt x="188975" y="0"/>
                  </a:moveTo>
                  <a:lnTo>
                    <a:pt x="138738" y="6777"/>
                  </a:lnTo>
                  <a:lnTo>
                    <a:pt x="93596" y="25905"/>
                  </a:lnTo>
                  <a:lnTo>
                    <a:pt x="55349" y="55573"/>
                  </a:lnTo>
                  <a:lnTo>
                    <a:pt x="25800" y="93974"/>
                  </a:lnTo>
                  <a:lnTo>
                    <a:pt x="6750" y="139298"/>
                  </a:lnTo>
                  <a:lnTo>
                    <a:pt x="0" y="189737"/>
                  </a:lnTo>
                  <a:lnTo>
                    <a:pt x="6750" y="240177"/>
                  </a:lnTo>
                  <a:lnTo>
                    <a:pt x="25800" y="285501"/>
                  </a:lnTo>
                  <a:lnTo>
                    <a:pt x="55349" y="323902"/>
                  </a:lnTo>
                  <a:lnTo>
                    <a:pt x="93596" y="353570"/>
                  </a:lnTo>
                  <a:lnTo>
                    <a:pt x="138738" y="372698"/>
                  </a:lnTo>
                  <a:lnTo>
                    <a:pt x="188975" y="379476"/>
                  </a:lnTo>
                  <a:lnTo>
                    <a:pt x="239213" y="372698"/>
                  </a:lnTo>
                  <a:lnTo>
                    <a:pt x="284355" y="353570"/>
                  </a:lnTo>
                  <a:lnTo>
                    <a:pt x="322602" y="323902"/>
                  </a:lnTo>
                  <a:lnTo>
                    <a:pt x="352151" y="285501"/>
                  </a:lnTo>
                  <a:lnTo>
                    <a:pt x="353765" y="281660"/>
                  </a:lnTo>
                  <a:lnTo>
                    <a:pt x="158762" y="281660"/>
                  </a:lnTo>
                  <a:lnTo>
                    <a:pt x="76987" y="187058"/>
                  </a:lnTo>
                  <a:lnTo>
                    <a:pt x="89420" y="172783"/>
                  </a:lnTo>
                  <a:lnTo>
                    <a:pt x="199731" y="172783"/>
                  </a:lnTo>
                  <a:lnTo>
                    <a:pt x="290309" y="97815"/>
                  </a:lnTo>
                  <a:lnTo>
                    <a:pt x="353765" y="97815"/>
                  </a:lnTo>
                  <a:lnTo>
                    <a:pt x="352151" y="93974"/>
                  </a:lnTo>
                  <a:lnTo>
                    <a:pt x="322602" y="55573"/>
                  </a:lnTo>
                  <a:lnTo>
                    <a:pt x="284355" y="25905"/>
                  </a:lnTo>
                  <a:lnTo>
                    <a:pt x="239213" y="6777"/>
                  </a:lnTo>
                  <a:lnTo>
                    <a:pt x="188975" y="0"/>
                  </a:lnTo>
                  <a:close/>
                </a:path>
                <a:path w="378460" h="379730">
                  <a:moveTo>
                    <a:pt x="353765" y="97815"/>
                  </a:moveTo>
                  <a:lnTo>
                    <a:pt x="290309" y="97815"/>
                  </a:lnTo>
                  <a:lnTo>
                    <a:pt x="300977" y="110312"/>
                  </a:lnTo>
                  <a:lnTo>
                    <a:pt x="158762" y="281660"/>
                  </a:lnTo>
                  <a:lnTo>
                    <a:pt x="353765" y="281660"/>
                  </a:lnTo>
                  <a:lnTo>
                    <a:pt x="371201" y="240177"/>
                  </a:lnTo>
                  <a:lnTo>
                    <a:pt x="377951" y="189737"/>
                  </a:lnTo>
                  <a:lnTo>
                    <a:pt x="371201" y="139298"/>
                  </a:lnTo>
                  <a:lnTo>
                    <a:pt x="353765" y="97815"/>
                  </a:lnTo>
                  <a:close/>
                </a:path>
                <a:path w="378460" h="379730">
                  <a:moveTo>
                    <a:pt x="199731" y="172783"/>
                  </a:moveTo>
                  <a:lnTo>
                    <a:pt x="89420" y="172783"/>
                  </a:lnTo>
                  <a:lnTo>
                    <a:pt x="158762" y="206692"/>
                  </a:lnTo>
                  <a:lnTo>
                    <a:pt x="199731" y="172783"/>
                  </a:lnTo>
                  <a:close/>
                </a:path>
              </a:pathLst>
            </a:custGeom>
            <a:solidFill>
              <a:srgbClr val="004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4217" y="2805775"/>
              <a:ext cx="233514" cy="19337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6400796" y="3361946"/>
            <a:ext cx="378460" cy="378460"/>
            <a:chOff x="6400796" y="3361946"/>
            <a:chExt cx="378460" cy="378460"/>
          </a:xfrm>
        </p:grpSpPr>
        <p:sp>
          <p:nvSpPr>
            <p:cNvPr id="16" name="object 16"/>
            <p:cNvSpPr/>
            <p:nvPr/>
          </p:nvSpPr>
          <p:spPr>
            <a:xfrm>
              <a:off x="6400796" y="3361946"/>
              <a:ext cx="378460" cy="378460"/>
            </a:xfrm>
            <a:custGeom>
              <a:avLst/>
              <a:gdLst/>
              <a:ahLst/>
              <a:cxnLst/>
              <a:rect l="l" t="t" r="r" b="b"/>
              <a:pathLst>
                <a:path w="378459" h="378460">
                  <a:moveTo>
                    <a:pt x="188975" y="0"/>
                  </a:moveTo>
                  <a:lnTo>
                    <a:pt x="138738" y="6750"/>
                  </a:lnTo>
                  <a:lnTo>
                    <a:pt x="93596" y="25800"/>
                  </a:lnTo>
                  <a:lnTo>
                    <a:pt x="55349" y="55349"/>
                  </a:lnTo>
                  <a:lnTo>
                    <a:pt x="25800" y="93596"/>
                  </a:lnTo>
                  <a:lnTo>
                    <a:pt x="6750" y="138738"/>
                  </a:lnTo>
                  <a:lnTo>
                    <a:pt x="0" y="188976"/>
                  </a:lnTo>
                  <a:lnTo>
                    <a:pt x="6750" y="239213"/>
                  </a:lnTo>
                  <a:lnTo>
                    <a:pt x="25800" y="284355"/>
                  </a:lnTo>
                  <a:lnTo>
                    <a:pt x="55349" y="322602"/>
                  </a:lnTo>
                  <a:lnTo>
                    <a:pt x="93596" y="352151"/>
                  </a:lnTo>
                  <a:lnTo>
                    <a:pt x="138738" y="371201"/>
                  </a:lnTo>
                  <a:lnTo>
                    <a:pt x="188975" y="377952"/>
                  </a:lnTo>
                  <a:lnTo>
                    <a:pt x="239213" y="371201"/>
                  </a:lnTo>
                  <a:lnTo>
                    <a:pt x="284355" y="352151"/>
                  </a:lnTo>
                  <a:lnTo>
                    <a:pt x="322602" y="322602"/>
                  </a:lnTo>
                  <a:lnTo>
                    <a:pt x="352151" y="284355"/>
                  </a:lnTo>
                  <a:lnTo>
                    <a:pt x="353770" y="280517"/>
                  </a:lnTo>
                  <a:lnTo>
                    <a:pt x="158762" y="280517"/>
                  </a:lnTo>
                  <a:lnTo>
                    <a:pt x="76987" y="186309"/>
                  </a:lnTo>
                  <a:lnTo>
                    <a:pt x="89420" y="172085"/>
                  </a:lnTo>
                  <a:lnTo>
                    <a:pt x="199730" y="172085"/>
                  </a:lnTo>
                  <a:lnTo>
                    <a:pt x="290309" y="97421"/>
                  </a:lnTo>
                  <a:lnTo>
                    <a:pt x="353765" y="97421"/>
                  </a:lnTo>
                  <a:lnTo>
                    <a:pt x="352151" y="93596"/>
                  </a:lnTo>
                  <a:lnTo>
                    <a:pt x="322602" y="55349"/>
                  </a:lnTo>
                  <a:lnTo>
                    <a:pt x="284355" y="25800"/>
                  </a:lnTo>
                  <a:lnTo>
                    <a:pt x="239213" y="6750"/>
                  </a:lnTo>
                  <a:lnTo>
                    <a:pt x="188975" y="0"/>
                  </a:lnTo>
                  <a:close/>
                </a:path>
                <a:path w="378459" h="378460">
                  <a:moveTo>
                    <a:pt x="353765" y="97421"/>
                  </a:moveTo>
                  <a:lnTo>
                    <a:pt x="290309" y="97421"/>
                  </a:lnTo>
                  <a:lnTo>
                    <a:pt x="300977" y="109867"/>
                  </a:lnTo>
                  <a:lnTo>
                    <a:pt x="158762" y="280517"/>
                  </a:lnTo>
                  <a:lnTo>
                    <a:pt x="353770" y="280517"/>
                  </a:lnTo>
                  <a:lnTo>
                    <a:pt x="371201" y="239213"/>
                  </a:lnTo>
                  <a:lnTo>
                    <a:pt x="377951" y="188976"/>
                  </a:lnTo>
                  <a:lnTo>
                    <a:pt x="371201" y="138738"/>
                  </a:lnTo>
                  <a:lnTo>
                    <a:pt x="353765" y="97421"/>
                  </a:lnTo>
                  <a:close/>
                </a:path>
                <a:path w="378459" h="378460">
                  <a:moveTo>
                    <a:pt x="199730" y="172085"/>
                  </a:moveTo>
                  <a:lnTo>
                    <a:pt x="89420" y="172085"/>
                  </a:lnTo>
                  <a:lnTo>
                    <a:pt x="158762" y="205854"/>
                  </a:lnTo>
                  <a:lnTo>
                    <a:pt x="199730" y="172085"/>
                  </a:lnTo>
                  <a:close/>
                </a:path>
              </a:pathLst>
            </a:custGeom>
            <a:solidFill>
              <a:srgbClr val="61C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3021" y="3454605"/>
              <a:ext cx="233514" cy="192620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5300277" y="1424752"/>
            <a:ext cx="387985" cy="387985"/>
            <a:chOff x="5300277" y="1424752"/>
            <a:chExt cx="387985" cy="387985"/>
          </a:xfrm>
        </p:grpSpPr>
        <p:sp>
          <p:nvSpPr>
            <p:cNvPr id="19" name="object 19"/>
            <p:cNvSpPr/>
            <p:nvPr/>
          </p:nvSpPr>
          <p:spPr>
            <a:xfrm>
              <a:off x="5305040" y="1429514"/>
              <a:ext cx="378460" cy="378460"/>
            </a:xfrm>
            <a:custGeom>
              <a:avLst/>
              <a:gdLst/>
              <a:ahLst/>
              <a:cxnLst/>
              <a:rect l="l" t="t" r="r" b="b"/>
              <a:pathLst>
                <a:path w="378460" h="378460">
                  <a:moveTo>
                    <a:pt x="188975" y="0"/>
                  </a:moveTo>
                  <a:lnTo>
                    <a:pt x="138738" y="6750"/>
                  </a:lnTo>
                  <a:lnTo>
                    <a:pt x="93596" y="25800"/>
                  </a:lnTo>
                  <a:lnTo>
                    <a:pt x="55349" y="55349"/>
                  </a:lnTo>
                  <a:lnTo>
                    <a:pt x="25800" y="93596"/>
                  </a:lnTo>
                  <a:lnTo>
                    <a:pt x="6750" y="138738"/>
                  </a:lnTo>
                  <a:lnTo>
                    <a:pt x="0" y="188975"/>
                  </a:lnTo>
                  <a:lnTo>
                    <a:pt x="6750" y="239213"/>
                  </a:lnTo>
                  <a:lnTo>
                    <a:pt x="25800" y="284355"/>
                  </a:lnTo>
                  <a:lnTo>
                    <a:pt x="55349" y="322602"/>
                  </a:lnTo>
                  <a:lnTo>
                    <a:pt x="93596" y="352151"/>
                  </a:lnTo>
                  <a:lnTo>
                    <a:pt x="138738" y="371201"/>
                  </a:lnTo>
                  <a:lnTo>
                    <a:pt x="188975" y="377951"/>
                  </a:lnTo>
                  <a:lnTo>
                    <a:pt x="239213" y="371201"/>
                  </a:lnTo>
                  <a:lnTo>
                    <a:pt x="284355" y="352151"/>
                  </a:lnTo>
                  <a:lnTo>
                    <a:pt x="322602" y="322602"/>
                  </a:lnTo>
                  <a:lnTo>
                    <a:pt x="352151" y="284355"/>
                  </a:lnTo>
                  <a:lnTo>
                    <a:pt x="353770" y="280517"/>
                  </a:lnTo>
                  <a:lnTo>
                    <a:pt x="158762" y="280517"/>
                  </a:lnTo>
                  <a:lnTo>
                    <a:pt x="76987" y="186308"/>
                  </a:lnTo>
                  <a:lnTo>
                    <a:pt x="89420" y="172084"/>
                  </a:lnTo>
                  <a:lnTo>
                    <a:pt x="199730" y="172084"/>
                  </a:lnTo>
                  <a:lnTo>
                    <a:pt x="290309" y="97421"/>
                  </a:lnTo>
                  <a:lnTo>
                    <a:pt x="353765" y="97421"/>
                  </a:lnTo>
                  <a:lnTo>
                    <a:pt x="352151" y="93596"/>
                  </a:lnTo>
                  <a:lnTo>
                    <a:pt x="322602" y="55349"/>
                  </a:lnTo>
                  <a:lnTo>
                    <a:pt x="284355" y="25800"/>
                  </a:lnTo>
                  <a:lnTo>
                    <a:pt x="239213" y="6750"/>
                  </a:lnTo>
                  <a:lnTo>
                    <a:pt x="188975" y="0"/>
                  </a:lnTo>
                  <a:close/>
                </a:path>
                <a:path w="378460" h="378460">
                  <a:moveTo>
                    <a:pt x="353765" y="97421"/>
                  </a:moveTo>
                  <a:lnTo>
                    <a:pt x="290309" y="97421"/>
                  </a:lnTo>
                  <a:lnTo>
                    <a:pt x="300977" y="109867"/>
                  </a:lnTo>
                  <a:lnTo>
                    <a:pt x="158762" y="280517"/>
                  </a:lnTo>
                  <a:lnTo>
                    <a:pt x="353770" y="280517"/>
                  </a:lnTo>
                  <a:lnTo>
                    <a:pt x="371201" y="239213"/>
                  </a:lnTo>
                  <a:lnTo>
                    <a:pt x="377951" y="188975"/>
                  </a:lnTo>
                  <a:lnTo>
                    <a:pt x="371201" y="138738"/>
                  </a:lnTo>
                  <a:lnTo>
                    <a:pt x="353765" y="97421"/>
                  </a:lnTo>
                  <a:close/>
                </a:path>
                <a:path w="378460" h="378460">
                  <a:moveTo>
                    <a:pt x="199730" y="172084"/>
                  </a:moveTo>
                  <a:lnTo>
                    <a:pt x="89420" y="172084"/>
                  </a:lnTo>
                  <a:lnTo>
                    <a:pt x="158762" y="205854"/>
                  </a:lnTo>
                  <a:lnTo>
                    <a:pt x="199730" y="172084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7265" y="1522173"/>
              <a:ext cx="233514" cy="19262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305040" y="1429514"/>
              <a:ext cx="378460" cy="378460"/>
            </a:xfrm>
            <a:custGeom>
              <a:avLst/>
              <a:gdLst/>
              <a:ahLst/>
              <a:cxnLst/>
              <a:rect l="l" t="t" r="r" b="b"/>
              <a:pathLst>
                <a:path w="378460" h="378460">
                  <a:moveTo>
                    <a:pt x="188975" y="0"/>
                  </a:moveTo>
                  <a:lnTo>
                    <a:pt x="239213" y="6750"/>
                  </a:lnTo>
                  <a:lnTo>
                    <a:pt x="284355" y="25800"/>
                  </a:lnTo>
                  <a:lnTo>
                    <a:pt x="322602" y="55349"/>
                  </a:lnTo>
                  <a:lnTo>
                    <a:pt x="352151" y="93596"/>
                  </a:lnTo>
                  <a:lnTo>
                    <a:pt x="371201" y="138738"/>
                  </a:lnTo>
                  <a:lnTo>
                    <a:pt x="377951" y="188975"/>
                  </a:lnTo>
                  <a:lnTo>
                    <a:pt x="371201" y="239213"/>
                  </a:lnTo>
                  <a:lnTo>
                    <a:pt x="352151" y="284355"/>
                  </a:lnTo>
                  <a:lnTo>
                    <a:pt x="322602" y="322602"/>
                  </a:lnTo>
                  <a:lnTo>
                    <a:pt x="284355" y="352151"/>
                  </a:lnTo>
                  <a:lnTo>
                    <a:pt x="239213" y="371201"/>
                  </a:lnTo>
                  <a:lnTo>
                    <a:pt x="188975" y="377951"/>
                  </a:lnTo>
                  <a:lnTo>
                    <a:pt x="138738" y="371201"/>
                  </a:lnTo>
                  <a:lnTo>
                    <a:pt x="93596" y="352151"/>
                  </a:lnTo>
                  <a:lnTo>
                    <a:pt x="55349" y="322602"/>
                  </a:lnTo>
                  <a:lnTo>
                    <a:pt x="25800" y="284355"/>
                  </a:lnTo>
                  <a:lnTo>
                    <a:pt x="6750" y="239213"/>
                  </a:lnTo>
                  <a:lnTo>
                    <a:pt x="0" y="188975"/>
                  </a:lnTo>
                  <a:lnTo>
                    <a:pt x="6750" y="138738"/>
                  </a:lnTo>
                  <a:lnTo>
                    <a:pt x="25800" y="93596"/>
                  </a:lnTo>
                  <a:lnTo>
                    <a:pt x="55349" y="55349"/>
                  </a:lnTo>
                  <a:lnTo>
                    <a:pt x="93596" y="25800"/>
                  </a:lnTo>
                  <a:lnTo>
                    <a:pt x="138738" y="6750"/>
                  </a:lnTo>
                  <a:lnTo>
                    <a:pt x="188975" y="0"/>
                  </a:lnTo>
                  <a:close/>
                </a:path>
              </a:pathLst>
            </a:custGeom>
            <a:ln w="9525">
              <a:solidFill>
                <a:srgbClr val="FF6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9224" y="3253740"/>
            <a:ext cx="2851403" cy="138835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37830" y="3318685"/>
            <a:ext cx="2135123" cy="1242059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5297422" y="2185418"/>
            <a:ext cx="379730" cy="379730"/>
          </a:xfrm>
          <a:custGeom>
            <a:avLst/>
            <a:gdLst/>
            <a:ahLst/>
            <a:cxnLst/>
            <a:rect l="l" t="t" r="r" b="b"/>
            <a:pathLst>
              <a:path w="379729" h="379730">
                <a:moveTo>
                  <a:pt x="189738" y="0"/>
                </a:moveTo>
                <a:lnTo>
                  <a:pt x="139298" y="6777"/>
                </a:lnTo>
                <a:lnTo>
                  <a:pt x="93974" y="25905"/>
                </a:lnTo>
                <a:lnTo>
                  <a:pt x="55573" y="55573"/>
                </a:lnTo>
                <a:lnTo>
                  <a:pt x="25905" y="93974"/>
                </a:lnTo>
                <a:lnTo>
                  <a:pt x="6777" y="139298"/>
                </a:lnTo>
                <a:lnTo>
                  <a:pt x="0" y="189737"/>
                </a:lnTo>
                <a:lnTo>
                  <a:pt x="6777" y="240177"/>
                </a:lnTo>
                <a:lnTo>
                  <a:pt x="25905" y="285501"/>
                </a:lnTo>
                <a:lnTo>
                  <a:pt x="55573" y="323902"/>
                </a:lnTo>
                <a:lnTo>
                  <a:pt x="93974" y="353570"/>
                </a:lnTo>
                <a:lnTo>
                  <a:pt x="139298" y="372698"/>
                </a:lnTo>
                <a:lnTo>
                  <a:pt x="189738" y="379476"/>
                </a:lnTo>
                <a:lnTo>
                  <a:pt x="240177" y="372698"/>
                </a:lnTo>
                <a:lnTo>
                  <a:pt x="285501" y="353570"/>
                </a:lnTo>
                <a:lnTo>
                  <a:pt x="323902" y="323902"/>
                </a:lnTo>
                <a:lnTo>
                  <a:pt x="353570" y="285501"/>
                </a:lnTo>
                <a:lnTo>
                  <a:pt x="355191" y="281660"/>
                </a:lnTo>
                <a:lnTo>
                  <a:pt x="159397" y="281660"/>
                </a:lnTo>
                <a:lnTo>
                  <a:pt x="77292" y="187058"/>
                </a:lnTo>
                <a:lnTo>
                  <a:pt x="89789" y="172783"/>
                </a:lnTo>
                <a:lnTo>
                  <a:pt x="200533" y="172783"/>
                </a:lnTo>
                <a:lnTo>
                  <a:pt x="291477" y="97815"/>
                </a:lnTo>
                <a:lnTo>
                  <a:pt x="355191" y="97815"/>
                </a:lnTo>
                <a:lnTo>
                  <a:pt x="353570" y="93974"/>
                </a:lnTo>
                <a:lnTo>
                  <a:pt x="323902" y="55573"/>
                </a:lnTo>
                <a:lnTo>
                  <a:pt x="285501" y="25905"/>
                </a:lnTo>
                <a:lnTo>
                  <a:pt x="240177" y="6777"/>
                </a:lnTo>
                <a:lnTo>
                  <a:pt x="189738" y="0"/>
                </a:lnTo>
                <a:close/>
              </a:path>
              <a:path w="379729" h="379730">
                <a:moveTo>
                  <a:pt x="355191" y="97815"/>
                </a:moveTo>
                <a:lnTo>
                  <a:pt x="291477" y="97815"/>
                </a:lnTo>
                <a:lnTo>
                  <a:pt x="302183" y="110312"/>
                </a:lnTo>
                <a:lnTo>
                  <a:pt x="159397" y="281660"/>
                </a:lnTo>
                <a:lnTo>
                  <a:pt x="355191" y="281660"/>
                </a:lnTo>
                <a:lnTo>
                  <a:pt x="372698" y="240177"/>
                </a:lnTo>
                <a:lnTo>
                  <a:pt x="379476" y="189737"/>
                </a:lnTo>
                <a:lnTo>
                  <a:pt x="372698" y="139298"/>
                </a:lnTo>
                <a:lnTo>
                  <a:pt x="355191" y="97815"/>
                </a:lnTo>
                <a:close/>
              </a:path>
              <a:path w="379729" h="379730">
                <a:moveTo>
                  <a:pt x="200533" y="172783"/>
                </a:moveTo>
                <a:lnTo>
                  <a:pt x="89789" y="172783"/>
                </a:lnTo>
                <a:lnTo>
                  <a:pt x="159397" y="206692"/>
                </a:lnTo>
                <a:lnTo>
                  <a:pt x="200533" y="172783"/>
                </a:lnTo>
                <a:close/>
              </a:path>
            </a:pathLst>
          </a:custGeom>
          <a:solidFill>
            <a:srgbClr val="28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6400796" y="3947162"/>
            <a:ext cx="378460" cy="379730"/>
            <a:chOff x="6400796" y="3947162"/>
            <a:chExt cx="378460" cy="379730"/>
          </a:xfrm>
        </p:grpSpPr>
        <p:sp>
          <p:nvSpPr>
            <p:cNvPr id="26" name="object 26"/>
            <p:cNvSpPr/>
            <p:nvPr/>
          </p:nvSpPr>
          <p:spPr>
            <a:xfrm>
              <a:off x="6400796" y="3947162"/>
              <a:ext cx="378460" cy="379730"/>
            </a:xfrm>
            <a:custGeom>
              <a:avLst/>
              <a:gdLst/>
              <a:ahLst/>
              <a:cxnLst/>
              <a:rect l="l" t="t" r="r" b="b"/>
              <a:pathLst>
                <a:path w="378459" h="379729">
                  <a:moveTo>
                    <a:pt x="188975" y="0"/>
                  </a:moveTo>
                  <a:lnTo>
                    <a:pt x="138738" y="6777"/>
                  </a:lnTo>
                  <a:lnTo>
                    <a:pt x="93596" y="25905"/>
                  </a:lnTo>
                  <a:lnTo>
                    <a:pt x="55349" y="55573"/>
                  </a:lnTo>
                  <a:lnTo>
                    <a:pt x="25800" y="93974"/>
                  </a:lnTo>
                  <a:lnTo>
                    <a:pt x="6750" y="139298"/>
                  </a:lnTo>
                  <a:lnTo>
                    <a:pt x="0" y="189737"/>
                  </a:lnTo>
                  <a:lnTo>
                    <a:pt x="6750" y="240177"/>
                  </a:lnTo>
                  <a:lnTo>
                    <a:pt x="25800" y="285501"/>
                  </a:lnTo>
                  <a:lnTo>
                    <a:pt x="55349" y="323902"/>
                  </a:lnTo>
                  <a:lnTo>
                    <a:pt x="93596" y="353570"/>
                  </a:lnTo>
                  <a:lnTo>
                    <a:pt x="138738" y="372698"/>
                  </a:lnTo>
                  <a:lnTo>
                    <a:pt x="188975" y="379475"/>
                  </a:lnTo>
                  <a:lnTo>
                    <a:pt x="239213" y="372698"/>
                  </a:lnTo>
                  <a:lnTo>
                    <a:pt x="284355" y="353570"/>
                  </a:lnTo>
                  <a:lnTo>
                    <a:pt x="322602" y="323902"/>
                  </a:lnTo>
                  <a:lnTo>
                    <a:pt x="352151" y="285501"/>
                  </a:lnTo>
                  <a:lnTo>
                    <a:pt x="353765" y="281660"/>
                  </a:lnTo>
                  <a:lnTo>
                    <a:pt x="158762" y="281660"/>
                  </a:lnTo>
                  <a:lnTo>
                    <a:pt x="76987" y="187058"/>
                  </a:lnTo>
                  <a:lnTo>
                    <a:pt x="89420" y="172783"/>
                  </a:lnTo>
                  <a:lnTo>
                    <a:pt x="199731" y="172783"/>
                  </a:lnTo>
                  <a:lnTo>
                    <a:pt x="290309" y="97815"/>
                  </a:lnTo>
                  <a:lnTo>
                    <a:pt x="353765" y="97815"/>
                  </a:lnTo>
                  <a:lnTo>
                    <a:pt x="352151" y="93974"/>
                  </a:lnTo>
                  <a:lnTo>
                    <a:pt x="322602" y="55573"/>
                  </a:lnTo>
                  <a:lnTo>
                    <a:pt x="284355" y="25905"/>
                  </a:lnTo>
                  <a:lnTo>
                    <a:pt x="239213" y="6777"/>
                  </a:lnTo>
                  <a:lnTo>
                    <a:pt x="188975" y="0"/>
                  </a:lnTo>
                  <a:close/>
                </a:path>
                <a:path w="378459" h="379729">
                  <a:moveTo>
                    <a:pt x="353765" y="97815"/>
                  </a:moveTo>
                  <a:lnTo>
                    <a:pt x="290309" y="97815"/>
                  </a:lnTo>
                  <a:lnTo>
                    <a:pt x="300977" y="110312"/>
                  </a:lnTo>
                  <a:lnTo>
                    <a:pt x="158762" y="281660"/>
                  </a:lnTo>
                  <a:lnTo>
                    <a:pt x="353765" y="281660"/>
                  </a:lnTo>
                  <a:lnTo>
                    <a:pt x="371201" y="240177"/>
                  </a:lnTo>
                  <a:lnTo>
                    <a:pt x="377951" y="189737"/>
                  </a:lnTo>
                  <a:lnTo>
                    <a:pt x="371201" y="139298"/>
                  </a:lnTo>
                  <a:lnTo>
                    <a:pt x="353765" y="97815"/>
                  </a:lnTo>
                  <a:close/>
                </a:path>
                <a:path w="378459" h="379729">
                  <a:moveTo>
                    <a:pt x="199731" y="172783"/>
                  </a:moveTo>
                  <a:lnTo>
                    <a:pt x="89420" y="172783"/>
                  </a:lnTo>
                  <a:lnTo>
                    <a:pt x="158762" y="206692"/>
                  </a:lnTo>
                  <a:lnTo>
                    <a:pt x="199731" y="172783"/>
                  </a:lnTo>
                  <a:close/>
                </a:path>
              </a:pathLst>
            </a:custGeom>
            <a:solidFill>
              <a:srgbClr val="D9C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3021" y="4040215"/>
              <a:ext cx="233514" cy="19337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914641" y="1429369"/>
            <a:ext cx="2828925" cy="280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68605" lvl="3">
              <a:spcBef>
                <a:spcPts val="95"/>
              </a:spcBef>
            </a:pPr>
            <a:r>
              <a:rPr sz="1600" b="1" i="1" dirty="0">
                <a:latin typeface="Calibri"/>
                <a:cs typeface="Calibri"/>
              </a:rPr>
              <a:t>Members</a:t>
            </a:r>
            <a:r>
              <a:rPr sz="1600" b="1" i="1" spc="-3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participate</a:t>
            </a:r>
            <a:r>
              <a:rPr sz="1600" b="1" i="1" spc="-3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in</a:t>
            </a:r>
            <a:r>
              <a:rPr sz="1600" b="1" i="1" spc="-6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online </a:t>
            </a:r>
            <a:r>
              <a:rPr sz="1600" b="1" i="1" dirty="0">
                <a:latin typeface="Calibri"/>
                <a:cs typeface="Calibri"/>
              </a:rPr>
              <a:t>discussions</a:t>
            </a:r>
            <a:r>
              <a:rPr sz="1600" b="1" i="1" spc="-3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on</a:t>
            </a:r>
            <a:r>
              <a:rPr sz="1600" b="1" i="1" spc="-3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topics</a:t>
            </a:r>
            <a:r>
              <a:rPr sz="1600" b="1" i="1" spc="-55" dirty="0">
                <a:latin typeface="Calibri"/>
                <a:cs typeface="Calibri"/>
              </a:rPr>
              <a:t> </a:t>
            </a:r>
            <a:r>
              <a:rPr sz="1600" b="1" i="1" spc="-20" dirty="0">
                <a:latin typeface="Calibri"/>
                <a:cs typeface="Calibri"/>
              </a:rPr>
              <a:t>that </a:t>
            </a:r>
            <a:r>
              <a:rPr sz="1600" b="1" i="1" spc="-10" dirty="0">
                <a:latin typeface="Calibri"/>
                <a:cs typeface="Calibri"/>
              </a:rPr>
              <a:t>interest</a:t>
            </a:r>
            <a:r>
              <a:rPr sz="1600" b="1" i="1" spc="-3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them</a:t>
            </a:r>
            <a:r>
              <a:rPr sz="1600" b="1" i="1" spc="-15" dirty="0">
                <a:latin typeface="Calibri"/>
                <a:cs typeface="Calibri"/>
              </a:rPr>
              <a:t> </a:t>
            </a:r>
            <a:r>
              <a:rPr sz="1600" b="1" i="1" spc="-20" dirty="0">
                <a:latin typeface="Calibri"/>
                <a:cs typeface="Calibri"/>
              </a:rPr>
              <a:t>most</a:t>
            </a:r>
            <a:endParaRPr lang="en-US" sz="1600" dirty="0">
              <a:latin typeface="Calibri"/>
              <a:cs typeface="Calibri"/>
            </a:endParaRPr>
          </a:p>
          <a:p>
            <a:pPr marL="43815" lvl="3">
              <a:spcBef>
                <a:spcPts val="434"/>
              </a:spcBef>
            </a:pPr>
            <a:r>
              <a:rPr lang="en-US" sz="1600" b="1" i="1" dirty="0">
                <a:latin typeface="Calibri"/>
                <a:cs typeface="Calibri"/>
              </a:rPr>
              <a:t>View</a:t>
            </a:r>
            <a:r>
              <a:rPr lang="en-US" sz="1600" b="1" i="1" spc="-65" dirty="0">
                <a:latin typeface="Calibri"/>
                <a:cs typeface="Calibri"/>
              </a:rPr>
              <a:t> </a:t>
            </a:r>
            <a:r>
              <a:rPr lang="en-US" sz="1600" b="1" i="1" dirty="0">
                <a:latin typeface="Calibri"/>
                <a:cs typeface="Calibri"/>
              </a:rPr>
              <a:t>upcoming</a:t>
            </a:r>
            <a:r>
              <a:rPr lang="en-US" sz="1600" b="1" i="1" spc="-25" dirty="0">
                <a:latin typeface="Calibri"/>
                <a:cs typeface="Calibri"/>
              </a:rPr>
              <a:t> </a:t>
            </a:r>
            <a:r>
              <a:rPr lang="en-US" sz="1600" b="1" i="1" spc="-10" dirty="0">
                <a:latin typeface="Calibri"/>
                <a:cs typeface="Calibri"/>
              </a:rPr>
              <a:t>events</a:t>
            </a:r>
            <a:endParaRPr lang="en-US" sz="1600" dirty="0">
              <a:latin typeface="Calibri"/>
              <a:cs typeface="Calibri"/>
            </a:endParaRPr>
          </a:p>
          <a:p>
            <a:pPr marL="12700" marR="749300" lvl="3">
              <a:spcBef>
                <a:spcPts val="1115"/>
              </a:spcBef>
            </a:pPr>
            <a:r>
              <a:rPr sz="1600" b="1" i="1" dirty="0">
                <a:latin typeface="Calibri"/>
                <a:cs typeface="Calibri"/>
              </a:rPr>
              <a:t>Identify</a:t>
            </a:r>
            <a:r>
              <a:rPr sz="1600" b="1" i="1" spc="-3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volunteer</a:t>
            </a:r>
            <a:r>
              <a:rPr sz="1600" b="1" i="1" spc="-15" dirty="0">
                <a:latin typeface="Calibri"/>
                <a:cs typeface="Calibri"/>
              </a:rPr>
              <a:t> </a:t>
            </a:r>
            <a:r>
              <a:rPr sz="1600" b="1" i="1" spc="-25" dirty="0">
                <a:latin typeface="Calibri"/>
                <a:cs typeface="Calibri"/>
              </a:rPr>
              <a:t>and </a:t>
            </a:r>
            <a:r>
              <a:rPr sz="1600" b="1" i="1" dirty="0">
                <a:latin typeface="Calibri"/>
                <a:cs typeface="Calibri"/>
              </a:rPr>
              <a:t>leadership</a:t>
            </a:r>
            <a:r>
              <a:rPr sz="1600" b="1" i="1" spc="-6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opportunities</a:t>
            </a:r>
            <a:endParaRPr lang="en-US" sz="1600" dirty="0">
              <a:latin typeface="Calibri"/>
              <a:cs typeface="Calibri"/>
            </a:endParaRPr>
          </a:p>
          <a:p>
            <a:pPr marL="1019175" marR="5080">
              <a:lnSpc>
                <a:spcPct val="222100"/>
              </a:lnSpc>
              <a:spcBef>
                <a:spcPts val="275"/>
              </a:spcBef>
            </a:pPr>
            <a:r>
              <a:rPr lang="en-US" sz="1600" b="1" i="1" dirty="0">
                <a:latin typeface="Calibri"/>
                <a:cs typeface="Calibri"/>
              </a:rPr>
              <a:t>Become</a:t>
            </a:r>
            <a:r>
              <a:rPr lang="en-US" sz="1600" b="1" i="1" spc="-10" dirty="0">
                <a:latin typeface="Calibri"/>
                <a:cs typeface="Calibri"/>
              </a:rPr>
              <a:t> </a:t>
            </a:r>
            <a:r>
              <a:rPr lang="en-US" sz="1600" b="1" i="1" dirty="0">
                <a:latin typeface="Calibri"/>
                <a:cs typeface="Calibri"/>
              </a:rPr>
              <a:t>a</a:t>
            </a:r>
            <a:r>
              <a:rPr lang="en-US" sz="1600" b="1" i="1" spc="-35" dirty="0">
                <a:latin typeface="Calibri"/>
                <a:cs typeface="Calibri"/>
              </a:rPr>
              <a:t> </a:t>
            </a:r>
            <a:r>
              <a:rPr lang="en-US" sz="1600" b="1" i="1" spc="-10" dirty="0">
                <a:latin typeface="Calibri"/>
                <a:cs typeface="Calibri"/>
              </a:rPr>
              <a:t>Mentee </a:t>
            </a:r>
            <a:r>
              <a:rPr lang="en-US" sz="1600" b="1" i="1" dirty="0">
                <a:latin typeface="Calibri"/>
                <a:cs typeface="Calibri"/>
              </a:rPr>
              <a:t>Match</a:t>
            </a:r>
            <a:r>
              <a:rPr lang="en-US" sz="1600" b="1" i="1" spc="-15" dirty="0">
                <a:latin typeface="Calibri"/>
                <a:cs typeface="Calibri"/>
              </a:rPr>
              <a:t> </a:t>
            </a:r>
            <a:r>
              <a:rPr lang="en-US" sz="1600" b="1" i="1" dirty="0">
                <a:latin typeface="Calibri"/>
                <a:cs typeface="Calibri"/>
              </a:rPr>
              <a:t>with</a:t>
            </a:r>
            <a:r>
              <a:rPr lang="en-US" sz="1600" b="1" i="1" spc="-35" dirty="0">
                <a:latin typeface="Calibri"/>
                <a:cs typeface="Calibri"/>
              </a:rPr>
              <a:t> </a:t>
            </a:r>
            <a:r>
              <a:rPr lang="en-US" sz="1600" b="1" i="1" dirty="0">
                <a:latin typeface="Calibri"/>
                <a:cs typeface="Calibri"/>
              </a:rPr>
              <a:t>a</a:t>
            </a:r>
            <a:r>
              <a:rPr lang="en-US" sz="1600" b="1" i="1" spc="-30" dirty="0">
                <a:latin typeface="Calibri"/>
                <a:cs typeface="Calibri"/>
              </a:rPr>
              <a:t> </a:t>
            </a:r>
            <a:r>
              <a:rPr lang="en-US" sz="1600" b="1" i="1" spc="-10" dirty="0">
                <a:latin typeface="Calibri"/>
                <a:cs typeface="Calibri"/>
              </a:rPr>
              <a:t>Mentor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12</a:t>
            </a:fld>
            <a:r>
              <a:rPr spc="409"/>
              <a:t> </a:t>
            </a:r>
            <a:r>
              <a:t>|</a:t>
            </a:r>
            <a:r>
              <a:rPr spc="-20"/>
              <a:t> </a:t>
            </a:r>
            <a:r>
              <a:t>AHLA</a:t>
            </a:r>
            <a:r>
              <a:rPr spc="-15"/>
              <a:t> </a:t>
            </a:r>
            <a:r>
              <a:t>Member</a:t>
            </a:r>
            <a:r>
              <a:rPr spc="20"/>
              <a:t> </a:t>
            </a:r>
            <a:r>
              <a:rPr spc="-10"/>
              <a:t>Benefits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116" y="695363"/>
            <a:ext cx="62769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>
                <a:solidFill>
                  <a:srgbClr val="1D4F91"/>
                </a:solidFill>
              </a:rPr>
              <a:t>Showcase</a:t>
            </a:r>
            <a:r>
              <a:rPr sz="3200" spc="5">
                <a:solidFill>
                  <a:srgbClr val="1D4F91"/>
                </a:solidFill>
              </a:rPr>
              <a:t> </a:t>
            </a:r>
            <a:r>
              <a:rPr sz="3200">
                <a:solidFill>
                  <a:srgbClr val="1D4F91"/>
                </a:solidFill>
              </a:rPr>
              <a:t>Your</a:t>
            </a:r>
            <a:r>
              <a:rPr sz="3200" spc="10">
                <a:solidFill>
                  <a:srgbClr val="1D4F91"/>
                </a:solidFill>
              </a:rPr>
              <a:t> </a:t>
            </a:r>
            <a:r>
              <a:rPr sz="3200">
                <a:solidFill>
                  <a:srgbClr val="1D4F91"/>
                </a:solidFill>
              </a:rPr>
              <a:t>Organization's</a:t>
            </a:r>
            <a:r>
              <a:rPr sz="3200" spc="10">
                <a:solidFill>
                  <a:srgbClr val="1D4F91"/>
                </a:solidFill>
              </a:rPr>
              <a:t> </a:t>
            </a:r>
            <a:r>
              <a:rPr sz="3200" spc="-10">
                <a:solidFill>
                  <a:srgbClr val="1D4F91"/>
                </a:solidFill>
              </a:rPr>
              <a:t>Talent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095" y="3019044"/>
            <a:ext cx="5550407" cy="16108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4747" y="3019044"/>
            <a:ext cx="2772155" cy="1610868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988207"/>
              </p:ext>
            </p:extLst>
          </p:nvPr>
        </p:nvGraphicFramePr>
        <p:xfrm>
          <a:off x="387095" y="2513076"/>
          <a:ext cx="8370570" cy="2116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6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8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5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marR="39116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WRITE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R w="9525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1C0C6"/>
                    </a:solidFill>
                  </a:tcPr>
                </a:tc>
                <a:tc>
                  <a:txBody>
                    <a:bodyPr/>
                    <a:lstStyle/>
                    <a:p>
                      <a:pPr marR="39370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SPEAK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D45"/>
                    </a:solidFill>
                  </a:tcPr>
                </a:tc>
                <a:tc>
                  <a:txBody>
                    <a:bodyPr/>
                    <a:lstStyle/>
                    <a:p>
                      <a:pPr marR="27813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5715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7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8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2875" marR="148590">
                        <a:lnSpc>
                          <a:spcPct val="100000"/>
                        </a:lnSpc>
                      </a:pPr>
                      <a:r>
                        <a:rPr sz="120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Contribute</a:t>
                      </a:r>
                      <a:r>
                        <a:rPr sz="1200" spc="-45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15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Practice</a:t>
                      </a:r>
                      <a:r>
                        <a:rPr sz="1200" spc="-5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r>
                        <a:rPr sz="1200" spc="-25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Content </a:t>
                      </a:r>
                      <a:r>
                        <a:rPr sz="120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(e.g.,</a:t>
                      </a:r>
                      <a:r>
                        <a:rPr sz="1200" spc="-1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briefings,</a:t>
                      </a:r>
                      <a:r>
                        <a:rPr sz="1200" spc="-1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bulletins,</a:t>
                      </a:r>
                      <a:r>
                        <a:rPr sz="1200" spc="-5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toolkits)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en-US" sz="120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Write </a:t>
                      </a:r>
                      <a:r>
                        <a:rPr sz="120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a Feature</a:t>
                      </a:r>
                      <a:r>
                        <a:rPr sz="1200" spc="-35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Article</a:t>
                      </a:r>
                      <a:r>
                        <a:rPr sz="1200" spc="-5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200" spc="-5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200" spc="-5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lang="en-US" sz="1200" i="1" spc="-5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Health Law </a:t>
                      </a:r>
                      <a:r>
                        <a:rPr sz="1200" i="1" spc="-1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Connections</a:t>
                      </a:r>
                      <a:r>
                        <a:rPr lang="en-US" sz="1200" i="1" spc="-1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200" i="0" spc="-1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magazine</a:t>
                      </a:r>
                      <a:endParaRPr sz="1200" i="0">
                        <a:latin typeface="Calibri"/>
                        <a:cs typeface="Calibri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en-US" sz="120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Post in Health Law Topical Community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120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Moderate</a:t>
                      </a:r>
                      <a:r>
                        <a:rPr sz="1200" spc="-35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200" spc="-5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event/session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en-US" sz="120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Serve as a </a:t>
                      </a:r>
                      <a:r>
                        <a:rPr sz="120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Panelist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en-US" sz="120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Speak at a Conference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17170" marR="781050" indent="-4762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en-US" sz="120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Present</a:t>
                      </a:r>
                      <a:r>
                        <a:rPr sz="1200" spc="-3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200" spc="-2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1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podcast</a:t>
                      </a:r>
                      <a:endParaRPr lang="en-US" sz="1200">
                        <a:solidFill>
                          <a:srgbClr val="404040"/>
                        </a:solidFill>
                        <a:latin typeface="Calibri"/>
                        <a:cs typeface="Calibri"/>
                      </a:endParaRPr>
                    </a:p>
                    <a:p>
                      <a:pPr marL="217170" marR="781050" indent="-4762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en-US" sz="1200" spc="-25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Share at </a:t>
                      </a:r>
                      <a:r>
                        <a:rPr sz="120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networking</a:t>
                      </a:r>
                      <a:r>
                        <a:rPr sz="1200" spc="-5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event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8275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Apply for AHLA </a:t>
                      </a:r>
                      <a:r>
                        <a:rPr sz="1200" spc="-1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Leadership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6827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en-US" sz="1200" spc="-1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Become a Mentor</a:t>
                      </a:r>
                    </a:p>
                    <a:p>
                      <a:pPr marL="16827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en-US" sz="1200" spc="-1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Serve as an AHLA Ambassador</a:t>
                      </a:r>
                    </a:p>
                    <a:p>
                      <a:pPr marL="16827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en-US" sz="1200" spc="-1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Support AHLA’s Philanthropic Activities</a:t>
                      </a:r>
                    </a:p>
                    <a:p>
                      <a:pPr marL="16827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en-US" sz="1200" spc="-1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Recruit New Members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466558" y="1509859"/>
            <a:ext cx="73056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>
                <a:solidFill>
                  <a:srgbClr val="1D4F91"/>
                </a:solidFill>
                <a:latin typeface="Calibri"/>
                <a:cs typeface="Calibri"/>
              </a:rPr>
              <a:t>The</a:t>
            </a:r>
            <a:r>
              <a:rPr sz="1800" spc="-40">
                <a:solidFill>
                  <a:srgbClr val="1D4F91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rgbClr val="1D4F91"/>
                </a:solidFill>
                <a:latin typeface="Calibri"/>
                <a:cs typeface="Calibri"/>
              </a:rPr>
              <a:t>lifeblood</a:t>
            </a:r>
            <a:r>
              <a:rPr sz="1800" spc="-10">
                <a:solidFill>
                  <a:srgbClr val="1D4F91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rgbClr val="1D4F91"/>
                </a:solidFill>
                <a:latin typeface="Calibri"/>
                <a:cs typeface="Calibri"/>
              </a:rPr>
              <a:t>of</a:t>
            </a:r>
            <a:r>
              <a:rPr sz="1800" spc="-45">
                <a:solidFill>
                  <a:srgbClr val="1D4F91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rgbClr val="1D4F91"/>
                </a:solidFill>
                <a:latin typeface="Calibri"/>
                <a:cs typeface="Calibri"/>
              </a:rPr>
              <a:t>the</a:t>
            </a:r>
            <a:r>
              <a:rPr sz="1800" spc="-30">
                <a:solidFill>
                  <a:srgbClr val="1D4F91"/>
                </a:solidFill>
                <a:latin typeface="Calibri"/>
                <a:cs typeface="Calibri"/>
              </a:rPr>
              <a:t> </a:t>
            </a:r>
            <a:r>
              <a:rPr sz="1800" spc="-10">
                <a:solidFill>
                  <a:srgbClr val="1D4F91"/>
                </a:solidFill>
                <a:latin typeface="Calibri"/>
                <a:cs typeface="Calibri"/>
              </a:rPr>
              <a:t>Association</a:t>
            </a:r>
            <a:r>
              <a:rPr sz="1800" spc="-50">
                <a:solidFill>
                  <a:srgbClr val="1D4F91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rgbClr val="1D4F91"/>
                </a:solidFill>
                <a:latin typeface="Calibri"/>
                <a:cs typeface="Calibri"/>
              </a:rPr>
              <a:t>starts</a:t>
            </a:r>
            <a:r>
              <a:rPr sz="1800" spc="-40">
                <a:solidFill>
                  <a:srgbClr val="1D4F91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rgbClr val="1D4F91"/>
                </a:solidFill>
                <a:latin typeface="Calibri"/>
                <a:cs typeface="Calibri"/>
              </a:rPr>
              <a:t>with</a:t>
            </a:r>
            <a:r>
              <a:rPr sz="1800" spc="-30">
                <a:solidFill>
                  <a:srgbClr val="1D4F91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rgbClr val="1D4F91"/>
                </a:solidFill>
                <a:latin typeface="Calibri"/>
                <a:cs typeface="Calibri"/>
              </a:rPr>
              <a:t>our</a:t>
            </a:r>
            <a:r>
              <a:rPr sz="1800" spc="-35">
                <a:solidFill>
                  <a:srgbClr val="1D4F91"/>
                </a:solidFill>
                <a:latin typeface="Calibri"/>
                <a:cs typeface="Calibri"/>
              </a:rPr>
              <a:t> </a:t>
            </a:r>
            <a:r>
              <a:rPr sz="1800" spc="-10">
                <a:solidFill>
                  <a:srgbClr val="1D4F91"/>
                </a:solidFill>
                <a:latin typeface="Calibri"/>
                <a:cs typeface="Calibri"/>
              </a:rPr>
              <a:t>dedicated</a:t>
            </a:r>
            <a:r>
              <a:rPr sz="1800" spc="-30">
                <a:solidFill>
                  <a:srgbClr val="1D4F91"/>
                </a:solidFill>
                <a:latin typeface="Calibri"/>
                <a:cs typeface="Calibri"/>
              </a:rPr>
              <a:t> </a:t>
            </a:r>
            <a:r>
              <a:rPr sz="1800" spc="-10">
                <a:solidFill>
                  <a:srgbClr val="1D4F91"/>
                </a:solidFill>
                <a:latin typeface="Calibri"/>
                <a:cs typeface="Calibri"/>
              </a:rPr>
              <a:t>volunteers.</a:t>
            </a:r>
            <a:r>
              <a:rPr sz="1800" spc="-45">
                <a:solidFill>
                  <a:srgbClr val="1D4F91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rgbClr val="1D4F91"/>
                </a:solidFill>
                <a:latin typeface="Calibri"/>
                <a:cs typeface="Calibri"/>
              </a:rPr>
              <a:t>We</a:t>
            </a:r>
            <a:r>
              <a:rPr sz="1800" spc="-35">
                <a:solidFill>
                  <a:srgbClr val="1D4F91"/>
                </a:solidFill>
                <a:latin typeface="Calibri"/>
                <a:cs typeface="Calibri"/>
              </a:rPr>
              <a:t> </a:t>
            </a:r>
            <a:r>
              <a:rPr sz="1800" spc="-20">
                <a:solidFill>
                  <a:srgbClr val="1D4F91"/>
                </a:solidFill>
                <a:latin typeface="Calibri"/>
                <a:cs typeface="Calibri"/>
              </a:rPr>
              <a:t>need </a:t>
            </a:r>
            <a:r>
              <a:rPr sz="1800">
                <a:solidFill>
                  <a:srgbClr val="1D4F91"/>
                </a:solidFill>
                <a:latin typeface="Calibri"/>
                <a:cs typeface="Calibri"/>
              </a:rPr>
              <a:t>members</a:t>
            </a:r>
            <a:r>
              <a:rPr sz="1800" spc="-45">
                <a:solidFill>
                  <a:srgbClr val="1D4F91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rgbClr val="1D4F91"/>
                </a:solidFill>
                <a:latin typeface="Calibri"/>
                <a:cs typeface="Calibri"/>
              </a:rPr>
              <a:t>to</a:t>
            </a:r>
            <a:r>
              <a:rPr sz="1800" spc="-45">
                <a:solidFill>
                  <a:srgbClr val="1D4F91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rgbClr val="1D4F91"/>
                </a:solidFill>
                <a:latin typeface="Calibri"/>
                <a:cs typeface="Calibri"/>
              </a:rPr>
              <a:t>write,</a:t>
            </a:r>
            <a:r>
              <a:rPr sz="1800" spc="-30">
                <a:solidFill>
                  <a:srgbClr val="1D4F91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rgbClr val="1D4F91"/>
                </a:solidFill>
                <a:latin typeface="Calibri"/>
                <a:cs typeface="Calibri"/>
              </a:rPr>
              <a:t>speak,</a:t>
            </a:r>
            <a:r>
              <a:rPr sz="1800" spc="-50">
                <a:solidFill>
                  <a:srgbClr val="1D4F91"/>
                </a:solidFill>
                <a:latin typeface="Calibri"/>
                <a:cs typeface="Calibri"/>
              </a:rPr>
              <a:t> </a:t>
            </a:r>
            <a:r>
              <a:rPr sz="1800" spc="-10">
                <a:solidFill>
                  <a:srgbClr val="1D4F91"/>
                </a:solidFill>
                <a:latin typeface="Calibri"/>
                <a:cs typeface="Calibri"/>
              </a:rPr>
              <a:t>record,</a:t>
            </a:r>
            <a:r>
              <a:rPr sz="1800" spc="-30">
                <a:solidFill>
                  <a:srgbClr val="1D4F91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rgbClr val="1D4F91"/>
                </a:solidFill>
                <a:latin typeface="Calibri"/>
                <a:cs typeface="Calibri"/>
              </a:rPr>
              <a:t>and</a:t>
            </a:r>
            <a:r>
              <a:rPr sz="1800" spc="-45">
                <a:solidFill>
                  <a:srgbClr val="1D4F91"/>
                </a:solidFill>
                <a:latin typeface="Calibri"/>
                <a:cs typeface="Calibri"/>
              </a:rPr>
              <a:t> </a:t>
            </a:r>
            <a:r>
              <a:rPr sz="1800" spc="-10">
                <a:solidFill>
                  <a:srgbClr val="1D4F91"/>
                </a:solidFill>
                <a:latin typeface="Calibri"/>
                <a:cs typeface="Calibri"/>
              </a:rPr>
              <a:t>volunteer</a:t>
            </a:r>
            <a:r>
              <a:rPr sz="1800" spc="-40">
                <a:solidFill>
                  <a:srgbClr val="1D4F91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rgbClr val="1D4F91"/>
                </a:solidFill>
                <a:latin typeface="Calibri"/>
                <a:cs typeface="Calibri"/>
              </a:rPr>
              <a:t>to</a:t>
            </a:r>
            <a:r>
              <a:rPr sz="1800" spc="-45">
                <a:solidFill>
                  <a:srgbClr val="1D4F91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rgbClr val="1D4F91"/>
                </a:solidFill>
                <a:latin typeface="Calibri"/>
                <a:cs typeface="Calibri"/>
              </a:rPr>
              <a:t>become</a:t>
            </a:r>
            <a:r>
              <a:rPr sz="1800" spc="-35">
                <a:solidFill>
                  <a:srgbClr val="1D4F91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rgbClr val="1D4F91"/>
                </a:solidFill>
                <a:latin typeface="Calibri"/>
                <a:cs typeface="Calibri"/>
              </a:rPr>
              <a:t>the</a:t>
            </a:r>
            <a:r>
              <a:rPr sz="1800" spc="-40">
                <a:solidFill>
                  <a:srgbClr val="1D4F91"/>
                </a:solidFill>
                <a:latin typeface="Calibri"/>
                <a:cs typeface="Calibri"/>
              </a:rPr>
              <a:t> </a:t>
            </a:r>
            <a:r>
              <a:rPr sz="1800" spc="-20">
                <a:solidFill>
                  <a:srgbClr val="1D4F91"/>
                </a:solidFill>
                <a:latin typeface="Calibri"/>
                <a:cs typeface="Calibri"/>
              </a:rPr>
              <a:t>next</a:t>
            </a:r>
            <a:r>
              <a:rPr sz="1800" spc="500">
                <a:solidFill>
                  <a:srgbClr val="1D4F91"/>
                </a:solidFill>
                <a:latin typeface="Calibri"/>
                <a:cs typeface="Calibri"/>
              </a:rPr>
              <a:t> </a:t>
            </a:r>
            <a:r>
              <a:rPr sz="1800" spc="-10">
                <a:solidFill>
                  <a:srgbClr val="1D4F91"/>
                </a:solidFill>
                <a:latin typeface="Calibri"/>
                <a:cs typeface="Calibri"/>
              </a:rPr>
              <a:t>generation</a:t>
            </a:r>
            <a:r>
              <a:rPr sz="1800" spc="-40">
                <a:solidFill>
                  <a:srgbClr val="1D4F91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rgbClr val="1D4F91"/>
                </a:solidFill>
                <a:latin typeface="Calibri"/>
                <a:cs typeface="Calibri"/>
              </a:rPr>
              <a:t>of</a:t>
            </a:r>
            <a:r>
              <a:rPr sz="1800" spc="-20">
                <a:solidFill>
                  <a:srgbClr val="1D4F91"/>
                </a:solidFill>
                <a:latin typeface="Calibri"/>
                <a:cs typeface="Calibri"/>
              </a:rPr>
              <a:t> </a:t>
            </a:r>
            <a:r>
              <a:rPr sz="1800" spc="-10">
                <a:solidFill>
                  <a:srgbClr val="1D4F91"/>
                </a:solidFill>
                <a:latin typeface="Calibri"/>
                <a:cs typeface="Calibri"/>
              </a:rPr>
              <a:t>leaders.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4819" y="1284732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484" y="0"/>
                </a:moveTo>
                <a:lnTo>
                  <a:pt x="0" y="0"/>
                </a:lnTo>
                <a:lnTo>
                  <a:pt x="0" y="62484"/>
                </a:lnTo>
                <a:lnTo>
                  <a:pt x="62484" y="62484"/>
                </a:lnTo>
                <a:lnTo>
                  <a:pt x="62484" y="0"/>
                </a:lnTo>
                <a:close/>
              </a:path>
            </a:pathLst>
          </a:custGeom>
          <a:solidFill>
            <a:srgbClr val="004D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548" y="1284732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484" y="0"/>
                </a:moveTo>
                <a:lnTo>
                  <a:pt x="0" y="0"/>
                </a:lnTo>
                <a:lnTo>
                  <a:pt x="0" y="62484"/>
                </a:lnTo>
                <a:lnTo>
                  <a:pt x="62484" y="62484"/>
                </a:lnTo>
                <a:lnTo>
                  <a:pt x="62484" y="0"/>
                </a:lnTo>
                <a:close/>
              </a:path>
            </a:pathLst>
          </a:custGeom>
          <a:solidFill>
            <a:srgbClr val="61C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4276" y="1284732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4" h="62865">
                <a:moveTo>
                  <a:pt x="64007" y="0"/>
                </a:moveTo>
                <a:lnTo>
                  <a:pt x="0" y="0"/>
                </a:lnTo>
                <a:lnTo>
                  <a:pt x="0" y="62484"/>
                </a:lnTo>
                <a:lnTo>
                  <a:pt x="64007" y="62484"/>
                </a:lnTo>
                <a:lnTo>
                  <a:pt x="64007" y="0"/>
                </a:lnTo>
                <a:close/>
              </a:path>
            </a:pathLst>
          </a:custGeom>
          <a:solidFill>
            <a:srgbClr val="D9C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4004" y="1284732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4" h="62865">
                <a:moveTo>
                  <a:pt x="64007" y="0"/>
                </a:moveTo>
                <a:lnTo>
                  <a:pt x="0" y="0"/>
                </a:lnTo>
                <a:lnTo>
                  <a:pt x="0" y="62484"/>
                </a:lnTo>
                <a:lnTo>
                  <a:pt x="64007" y="62484"/>
                </a:lnTo>
                <a:lnTo>
                  <a:pt x="64007" y="0"/>
                </a:lnTo>
                <a:close/>
              </a:path>
            </a:pathLst>
          </a:custGeom>
          <a:solidFill>
            <a:srgbClr val="004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5255" y="1284732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484" y="0"/>
                </a:moveTo>
                <a:lnTo>
                  <a:pt x="0" y="0"/>
                </a:lnTo>
                <a:lnTo>
                  <a:pt x="0" y="62484"/>
                </a:lnTo>
                <a:lnTo>
                  <a:pt x="62484" y="62484"/>
                </a:lnTo>
                <a:lnTo>
                  <a:pt x="62484" y="0"/>
                </a:lnTo>
                <a:close/>
              </a:path>
            </a:pathLst>
          </a:custGeom>
          <a:solidFill>
            <a:srgbClr val="D3BC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4983" y="1284732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484" y="0"/>
                </a:moveTo>
                <a:lnTo>
                  <a:pt x="0" y="0"/>
                </a:lnTo>
                <a:lnTo>
                  <a:pt x="0" y="62484"/>
                </a:lnTo>
                <a:lnTo>
                  <a:pt x="62484" y="62484"/>
                </a:lnTo>
                <a:lnTo>
                  <a:pt x="62484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13</a:t>
            </a:fld>
            <a:r>
              <a:rPr spc="409"/>
              <a:t> </a:t>
            </a:r>
            <a:r>
              <a:t>|</a:t>
            </a:r>
            <a:r>
              <a:rPr spc="-20"/>
              <a:t> </a:t>
            </a:r>
            <a:r>
              <a:t>AHLA</a:t>
            </a:r>
            <a:r>
              <a:rPr spc="-15"/>
              <a:t> </a:t>
            </a:r>
            <a:r>
              <a:t>Member</a:t>
            </a:r>
            <a:r>
              <a:rPr spc="20"/>
              <a:t> </a:t>
            </a:r>
            <a:r>
              <a:rPr spc="-10"/>
              <a:t>Benefits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504" y="4849437"/>
            <a:ext cx="136398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>
                <a:solidFill>
                  <a:srgbClr val="BEBEBE"/>
                </a:solidFill>
                <a:latin typeface="Calibri"/>
                <a:cs typeface="Calibri"/>
              </a:rPr>
              <a:t>14</a:t>
            </a:r>
            <a:r>
              <a:rPr sz="900" spc="409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900">
                <a:solidFill>
                  <a:srgbClr val="BEBEBE"/>
                </a:solidFill>
                <a:latin typeface="Calibri"/>
                <a:cs typeface="Calibri"/>
              </a:rPr>
              <a:t>|</a:t>
            </a:r>
            <a:r>
              <a:rPr sz="900" spc="-2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900">
                <a:solidFill>
                  <a:srgbClr val="BEBEBE"/>
                </a:solidFill>
                <a:latin typeface="Calibri"/>
                <a:cs typeface="Calibri"/>
              </a:rPr>
              <a:t>AHLA</a:t>
            </a:r>
            <a:r>
              <a:rPr sz="900" spc="-1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900">
                <a:solidFill>
                  <a:srgbClr val="BEBEBE"/>
                </a:solidFill>
                <a:latin typeface="Calibri"/>
                <a:cs typeface="Calibri"/>
              </a:rPr>
              <a:t>Member</a:t>
            </a:r>
            <a:r>
              <a:rPr sz="900" spc="2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900" spc="-10">
                <a:solidFill>
                  <a:srgbClr val="BEBEBE"/>
                </a:solidFill>
                <a:latin typeface="Calibri"/>
                <a:cs typeface="Calibri"/>
              </a:rPr>
              <a:t>Benefits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9523" y="4864009"/>
            <a:ext cx="2058264" cy="11342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9144000" cy="4559935"/>
            <a:chOff x="0" y="0"/>
            <a:chExt cx="9144000" cy="45599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23216" cy="34838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9144000" cy="3484245"/>
            </a:xfrm>
            <a:custGeom>
              <a:avLst/>
              <a:gdLst/>
              <a:ahLst/>
              <a:cxnLst/>
              <a:rect l="l" t="t" r="r" b="b"/>
              <a:pathLst>
                <a:path w="9144000" h="3484245">
                  <a:moveTo>
                    <a:pt x="9144000" y="0"/>
                  </a:moveTo>
                  <a:lnTo>
                    <a:pt x="0" y="0"/>
                  </a:lnTo>
                  <a:lnTo>
                    <a:pt x="0" y="3483864"/>
                  </a:lnTo>
                  <a:lnTo>
                    <a:pt x="9144000" y="34838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D4F9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7095" y="2572511"/>
              <a:ext cx="8376284" cy="1987550"/>
            </a:xfrm>
            <a:custGeom>
              <a:avLst/>
              <a:gdLst/>
              <a:ahLst/>
              <a:cxnLst/>
              <a:rect l="l" t="t" r="r" b="b"/>
              <a:pathLst>
                <a:path w="8376284" h="1987550">
                  <a:moveTo>
                    <a:pt x="8375904" y="0"/>
                  </a:moveTo>
                  <a:lnTo>
                    <a:pt x="0" y="0"/>
                  </a:lnTo>
                  <a:lnTo>
                    <a:pt x="0" y="1987295"/>
                  </a:lnTo>
                  <a:lnTo>
                    <a:pt x="8375904" y="1987295"/>
                  </a:lnTo>
                  <a:lnTo>
                    <a:pt x="83759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72871" y="3164103"/>
            <a:ext cx="77755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0345">
              <a:lnSpc>
                <a:spcPct val="100000"/>
              </a:lnSpc>
              <a:spcBef>
                <a:spcPts val="100"/>
              </a:spcBef>
            </a:pPr>
            <a:r>
              <a:rPr sz="900">
                <a:latin typeface="Calibri"/>
                <a:cs typeface="Calibri"/>
              </a:rPr>
              <a:t>©</a:t>
            </a:r>
            <a:r>
              <a:rPr sz="900" spc="-3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2025</a:t>
            </a:r>
            <a:r>
              <a:rPr sz="900" spc="-4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is</a:t>
            </a:r>
            <a:r>
              <a:rPr sz="900" spc="-2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published</a:t>
            </a:r>
            <a:r>
              <a:rPr sz="900" spc="3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by</a:t>
            </a:r>
            <a:r>
              <a:rPr sz="900" spc="-1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the</a:t>
            </a:r>
            <a:r>
              <a:rPr sz="900" spc="-2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American</a:t>
            </a:r>
            <a:r>
              <a:rPr sz="900" spc="-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Health</a:t>
            </a:r>
            <a:r>
              <a:rPr sz="900" spc="-1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Law</a:t>
            </a:r>
            <a:r>
              <a:rPr sz="900" spc="-45">
                <a:latin typeface="Calibri"/>
                <a:cs typeface="Calibri"/>
              </a:rPr>
              <a:t> </a:t>
            </a:r>
            <a:r>
              <a:rPr sz="900" spc="-10">
                <a:latin typeface="Calibri"/>
                <a:cs typeface="Calibri"/>
              </a:rPr>
              <a:t>Association.</a:t>
            </a:r>
            <a:r>
              <a:rPr sz="900" spc="-2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All rights reserved.</a:t>
            </a:r>
            <a:r>
              <a:rPr sz="900" spc="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No</a:t>
            </a:r>
            <a:r>
              <a:rPr sz="900" spc="-2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part</a:t>
            </a:r>
            <a:r>
              <a:rPr sz="900" spc="-2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of</a:t>
            </a:r>
            <a:r>
              <a:rPr sz="900" spc="-3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this</a:t>
            </a:r>
            <a:r>
              <a:rPr sz="900" spc="-10">
                <a:latin typeface="Calibri"/>
                <a:cs typeface="Calibri"/>
              </a:rPr>
              <a:t> publication</a:t>
            </a:r>
            <a:r>
              <a:rPr sz="900" spc="-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may</a:t>
            </a:r>
            <a:r>
              <a:rPr sz="900" spc="-1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be</a:t>
            </a:r>
            <a:r>
              <a:rPr sz="900" spc="-15">
                <a:latin typeface="Calibri"/>
                <a:cs typeface="Calibri"/>
              </a:rPr>
              <a:t> </a:t>
            </a:r>
            <a:r>
              <a:rPr sz="900" spc="-10">
                <a:latin typeface="Calibri"/>
                <a:cs typeface="Calibri"/>
              </a:rPr>
              <a:t>reproduced</a:t>
            </a:r>
            <a:r>
              <a:rPr sz="900" spc="-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in</a:t>
            </a:r>
            <a:r>
              <a:rPr sz="900" spc="-1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any</a:t>
            </a:r>
            <a:r>
              <a:rPr sz="900" spc="-2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form</a:t>
            </a:r>
            <a:r>
              <a:rPr sz="900" spc="-1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except</a:t>
            </a:r>
            <a:r>
              <a:rPr sz="900" spc="-2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by</a:t>
            </a:r>
            <a:r>
              <a:rPr sz="900" spc="-1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prior</a:t>
            </a:r>
            <a:r>
              <a:rPr sz="900" spc="-10">
                <a:latin typeface="Calibri"/>
                <a:cs typeface="Calibri"/>
              </a:rPr>
              <a:t> written</a:t>
            </a:r>
            <a:r>
              <a:rPr sz="900" spc="50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permission</a:t>
            </a:r>
            <a:r>
              <a:rPr sz="900" spc="-1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from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the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publisher.</a:t>
            </a:r>
            <a:r>
              <a:rPr sz="900" spc="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Printed</a:t>
            </a:r>
            <a:r>
              <a:rPr sz="900" spc="-1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in</a:t>
            </a:r>
            <a:r>
              <a:rPr sz="900" spc="-3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the</a:t>
            </a:r>
            <a:r>
              <a:rPr sz="900" spc="-3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United</a:t>
            </a:r>
            <a:r>
              <a:rPr sz="900" spc="-1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States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of</a:t>
            </a:r>
            <a:r>
              <a:rPr sz="900" spc="-45">
                <a:latin typeface="Calibri"/>
                <a:cs typeface="Calibri"/>
              </a:rPr>
              <a:t> </a:t>
            </a:r>
            <a:r>
              <a:rPr sz="900" spc="-10">
                <a:latin typeface="Calibri"/>
                <a:cs typeface="Calibri"/>
              </a:rPr>
              <a:t>America.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900">
                <a:latin typeface="Calibri"/>
                <a:cs typeface="Calibri"/>
              </a:rPr>
              <a:t>Any</a:t>
            </a:r>
            <a:r>
              <a:rPr sz="900" spc="-2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views</a:t>
            </a:r>
            <a:r>
              <a:rPr sz="900" spc="-1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or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advice</a:t>
            </a:r>
            <a:r>
              <a:rPr sz="900" spc="-1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offered</a:t>
            </a:r>
            <a:r>
              <a:rPr sz="900" spc="-2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in</a:t>
            </a:r>
            <a:r>
              <a:rPr sz="900" spc="-2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this</a:t>
            </a:r>
            <a:r>
              <a:rPr sz="900" spc="-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publication</a:t>
            </a:r>
            <a:r>
              <a:rPr sz="900" spc="-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are</a:t>
            </a:r>
            <a:r>
              <a:rPr sz="900" spc="-2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those</a:t>
            </a:r>
            <a:r>
              <a:rPr sz="900" spc="-3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of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its</a:t>
            </a:r>
            <a:r>
              <a:rPr sz="900" spc="-1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authors</a:t>
            </a:r>
            <a:r>
              <a:rPr sz="900" spc="-2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and</a:t>
            </a:r>
            <a:r>
              <a:rPr sz="900" spc="-2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should</a:t>
            </a:r>
            <a:r>
              <a:rPr sz="900" spc="-1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not</a:t>
            </a:r>
            <a:r>
              <a:rPr sz="900" spc="-2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be</a:t>
            </a:r>
            <a:r>
              <a:rPr sz="900" spc="-2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construed</a:t>
            </a:r>
            <a:r>
              <a:rPr sz="900" spc="-2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as</a:t>
            </a:r>
            <a:r>
              <a:rPr sz="900" spc="-2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the</a:t>
            </a:r>
            <a:r>
              <a:rPr sz="900" spc="-2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position</a:t>
            </a:r>
            <a:r>
              <a:rPr sz="900" spc="-1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of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the</a:t>
            </a:r>
            <a:r>
              <a:rPr sz="900" spc="-1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American</a:t>
            </a:r>
            <a:r>
              <a:rPr sz="900" spc="-1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Health</a:t>
            </a:r>
            <a:r>
              <a:rPr sz="900" spc="-2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Law</a:t>
            </a:r>
            <a:r>
              <a:rPr sz="900" spc="-50">
                <a:latin typeface="Calibri"/>
                <a:cs typeface="Calibri"/>
              </a:rPr>
              <a:t> </a:t>
            </a:r>
            <a:r>
              <a:rPr sz="900" spc="-10">
                <a:latin typeface="Calibri"/>
                <a:cs typeface="Calibri"/>
              </a:rPr>
              <a:t>Association.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80"/>
              </a:spcBef>
            </a:pPr>
            <a:r>
              <a:rPr sz="900">
                <a:latin typeface="Calibri"/>
                <a:cs typeface="Calibri"/>
              </a:rPr>
              <a:t>“This</a:t>
            </a:r>
            <a:r>
              <a:rPr sz="900" spc="-2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publication</a:t>
            </a:r>
            <a:r>
              <a:rPr sz="900" spc="-1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is</a:t>
            </a:r>
            <a:r>
              <a:rPr sz="900" spc="-2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designed to</a:t>
            </a:r>
            <a:r>
              <a:rPr sz="900" spc="-2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provide</a:t>
            </a:r>
            <a:r>
              <a:rPr sz="900" spc="-1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accurate</a:t>
            </a:r>
            <a:r>
              <a:rPr sz="900" spc="-5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and</a:t>
            </a:r>
            <a:r>
              <a:rPr sz="900" spc="-3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authoritative</a:t>
            </a:r>
            <a:r>
              <a:rPr sz="900" spc="-1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information</a:t>
            </a:r>
            <a:r>
              <a:rPr sz="900" spc="-2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in</a:t>
            </a:r>
            <a:r>
              <a:rPr sz="900" spc="-2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regard</a:t>
            </a:r>
            <a:r>
              <a:rPr sz="900" spc="-2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to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the</a:t>
            </a:r>
            <a:r>
              <a:rPr sz="900" spc="-2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subject</a:t>
            </a:r>
            <a:r>
              <a:rPr sz="900" spc="-3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matter</a:t>
            </a:r>
            <a:r>
              <a:rPr sz="900" spc="-3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covered.</a:t>
            </a:r>
            <a:r>
              <a:rPr sz="900" spc="-2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It</a:t>
            </a:r>
            <a:r>
              <a:rPr sz="900" spc="-3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is</a:t>
            </a:r>
            <a:r>
              <a:rPr sz="900" spc="-3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provided with</a:t>
            </a:r>
            <a:r>
              <a:rPr sz="900" spc="-3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the</a:t>
            </a:r>
            <a:r>
              <a:rPr sz="900" spc="-20">
                <a:latin typeface="Calibri"/>
                <a:cs typeface="Calibri"/>
              </a:rPr>
              <a:t> </a:t>
            </a:r>
            <a:r>
              <a:rPr sz="900" spc="-10">
                <a:latin typeface="Calibri"/>
                <a:cs typeface="Calibri"/>
              </a:rPr>
              <a:t>understanding</a:t>
            </a:r>
            <a:r>
              <a:rPr sz="900" spc="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that</a:t>
            </a:r>
            <a:r>
              <a:rPr sz="900" spc="-30">
                <a:latin typeface="Calibri"/>
                <a:cs typeface="Calibri"/>
              </a:rPr>
              <a:t> </a:t>
            </a:r>
            <a:r>
              <a:rPr sz="900" spc="-25">
                <a:latin typeface="Calibri"/>
                <a:cs typeface="Calibri"/>
              </a:rPr>
              <a:t>the</a:t>
            </a:r>
            <a:r>
              <a:rPr sz="900" spc="50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publisher</a:t>
            </a:r>
            <a:r>
              <a:rPr sz="900" spc="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is</a:t>
            </a:r>
            <a:r>
              <a:rPr sz="900" spc="-2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not</a:t>
            </a:r>
            <a:r>
              <a:rPr sz="900" spc="-4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engaged</a:t>
            </a:r>
            <a:r>
              <a:rPr sz="900" spc="-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in</a:t>
            </a:r>
            <a:r>
              <a:rPr sz="900" spc="-2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rendering</a:t>
            </a:r>
            <a:r>
              <a:rPr sz="900" spc="-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legal</a:t>
            </a:r>
            <a:r>
              <a:rPr sz="900" spc="-1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or</a:t>
            </a:r>
            <a:r>
              <a:rPr sz="900" spc="-4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other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professional</a:t>
            </a:r>
            <a:r>
              <a:rPr sz="900" spc="-1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services.</a:t>
            </a:r>
            <a:r>
              <a:rPr sz="900" spc="-2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If</a:t>
            </a:r>
            <a:r>
              <a:rPr sz="900" spc="-4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legal</a:t>
            </a:r>
            <a:r>
              <a:rPr sz="900" spc="-1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advice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or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other</a:t>
            </a:r>
            <a:r>
              <a:rPr sz="900" spc="-3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expert</a:t>
            </a:r>
            <a:r>
              <a:rPr sz="900" spc="-1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assistance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is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required,</a:t>
            </a:r>
            <a:r>
              <a:rPr sz="900" spc="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the</a:t>
            </a:r>
            <a:r>
              <a:rPr sz="900" spc="-2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services</a:t>
            </a:r>
            <a:r>
              <a:rPr sz="900" spc="-2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of</a:t>
            </a:r>
            <a:r>
              <a:rPr sz="900" spc="-4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a</a:t>
            </a:r>
            <a:r>
              <a:rPr sz="900" spc="-4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competent</a:t>
            </a:r>
            <a:r>
              <a:rPr sz="900" spc="-10">
                <a:latin typeface="Calibri"/>
                <a:cs typeface="Calibri"/>
              </a:rPr>
              <a:t> professional</a:t>
            </a:r>
            <a:r>
              <a:rPr sz="900" spc="50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person</a:t>
            </a:r>
            <a:r>
              <a:rPr sz="900" spc="-2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should</a:t>
            </a:r>
            <a:r>
              <a:rPr sz="900" spc="-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be</a:t>
            </a:r>
            <a:r>
              <a:rPr sz="900" spc="-2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sought”</a:t>
            </a:r>
            <a:r>
              <a:rPr sz="900" spc="-15">
                <a:latin typeface="Calibri"/>
                <a:cs typeface="Calibri"/>
              </a:rPr>
              <a:t> </a:t>
            </a:r>
            <a:r>
              <a:rPr sz="900" spc="-10">
                <a:latin typeface="Calibri"/>
                <a:cs typeface="Calibri"/>
              </a:rPr>
              <a:t>—</a:t>
            </a:r>
            <a:r>
              <a:rPr sz="900">
                <a:latin typeface="Calibri"/>
                <a:cs typeface="Calibri"/>
              </a:rPr>
              <a:t>from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a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declaration</a:t>
            </a:r>
            <a:r>
              <a:rPr sz="900" spc="-1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of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the</a:t>
            </a:r>
            <a:r>
              <a:rPr sz="900" spc="-2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American</a:t>
            </a:r>
            <a:r>
              <a:rPr sz="900" spc="-1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Bar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 spc="-10">
                <a:latin typeface="Calibri"/>
                <a:cs typeface="Calibri"/>
              </a:rPr>
              <a:t>Association.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87095" y="2890964"/>
            <a:ext cx="8369934" cy="1715135"/>
            <a:chOff x="387095" y="2890964"/>
            <a:chExt cx="8369934" cy="1715135"/>
          </a:xfrm>
        </p:grpSpPr>
        <p:sp>
          <p:nvSpPr>
            <p:cNvPr id="10" name="object 10"/>
            <p:cNvSpPr/>
            <p:nvPr/>
          </p:nvSpPr>
          <p:spPr>
            <a:xfrm>
              <a:off x="574547" y="2892551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60959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60959" y="6096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04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4547" y="2892551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0" y="0"/>
                  </a:moveTo>
                  <a:lnTo>
                    <a:pt x="60959" y="0"/>
                  </a:lnTo>
                  <a:lnTo>
                    <a:pt x="60959" y="60960"/>
                  </a:lnTo>
                  <a:lnTo>
                    <a:pt x="0" y="6096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4275" y="2892551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60959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60959" y="6096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61C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4275" y="2892551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0" y="0"/>
                  </a:moveTo>
                  <a:lnTo>
                    <a:pt x="60959" y="0"/>
                  </a:lnTo>
                  <a:lnTo>
                    <a:pt x="60959" y="60960"/>
                  </a:lnTo>
                  <a:lnTo>
                    <a:pt x="0" y="6096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5527" y="2892551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60959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60959" y="6096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D9C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5527" y="2892551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0" y="0"/>
                  </a:moveTo>
                  <a:lnTo>
                    <a:pt x="60959" y="0"/>
                  </a:lnTo>
                  <a:lnTo>
                    <a:pt x="60959" y="60960"/>
                  </a:lnTo>
                  <a:lnTo>
                    <a:pt x="0" y="6096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5255" y="2892551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60959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60959" y="6096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04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05255" y="2892551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0" y="0"/>
                  </a:moveTo>
                  <a:lnTo>
                    <a:pt x="60959" y="0"/>
                  </a:lnTo>
                  <a:lnTo>
                    <a:pt x="60959" y="60960"/>
                  </a:lnTo>
                  <a:lnTo>
                    <a:pt x="0" y="6096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14983" y="2892551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60959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60959" y="6096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D3BC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14983" y="2892551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0" y="0"/>
                  </a:moveTo>
                  <a:lnTo>
                    <a:pt x="60959" y="0"/>
                  </a:lnTo>
                  <a:lnTo>
                    <a:pt x="60959" y="60960"/>
                  </a:lnTo>
                  <a:lnTo>
                    <a:pt x="0" y="6096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26236" y="2892551"/>
              <a:ext cx="59690" cy="60960"/>
            </a:xfrm>
            <a:custGeom>
              <a:avLst/>
              <a:gdLst/>
              <a:ahLst/>
              <a:cxnLst/>
              <a:rect l="l" t="t" r="r" b="b"/>
              <a:pathLst>
                <a:path w="59690" h="60960">
                  <a:moveTo>
                    <a:pt x="59436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59436" y="60960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26236" y="2892551"/>
              <a:ext cx="59690" cy="60960"/>
            </a:xfrm>
            <a:custGeom>
              <a:avLst/>
              <a:gdLst/>
              <a:ahLst/>
              <a:cxnLst/>
              <a:rect l="l" t="t" r="r" b="b"/>
              <a:pathLst>
                <a:path w="59690" h="60960">
                  <a:moveTo>
                    <a:pt x="0" y="0"/>
                  </a:moveTo>
                  <a:lnTo>
                    <a:pt x="59436" y="0"/>
                  </a:lnTo>
                  <a:lnTo>
                    <a:pt x="59436" y="60960"/>
                  </a:lnTo>
                  <a:lnTo>
                    <a:pt x="0" y="6096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7095" y="4559807"/>
              <a:ext cx="1009015" cy="45720"/>
            </a:xfrm>
            <a:custGeom>
              <a:avLst/>
              <a:gdLst/>
              <a:ahLst/>
              <a:cxnLst/>
              <a:rect l="l" t="t" r="r" b="b"/>
              <a:pathLst>
                <a:path w="1009015" h="45720">
                  <a:moveTo>
                    <a:pt x="1008888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1008888" y="45719"/>
                  </a:lnTo>
                  <a:lnTo>
                    <a:pt x="1008888" y="0"/>
                  </a:lnTo>
                  <a:close/>
                </a:path>
              </a:pathLst>
            </a:custGeom>
            <a:solidFill>
              <a:srgbClr val="004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38656" y="4559807"/>
              <a:ext cx="1009015" cy="45720"/>
            </a:xfrm>
            <a:custGeom>
              <a:avLst/>
              <a:gdLst/>
              <a:ahLst/>
              <a:cxnLst/>
              <a:rect l="l" t="t" r="r" b="b"/>
              <a:pathLst>
                <a:path w="1009014" h="45720">
                  <a:moveTo>
                    <a:pt x="1008888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1008888" y="45719"/>
                  </a:lnTo>
                  <a:lnTo>
                    <a:pt x="1008888" y="0"/>
                  </a:lnTo>
                  <a:close/>
                </a:path>
              </a:pathLst>
            </a:custGeom>
            <a:solidFill>
              <a:srgbClr val="61C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90216" y="4559807"/>
              <a:ext cx="1009015" cy="45720"/>
            </a:xfrm>
            <a:custGeom>
              <a:avLst/>
              <a:gdLst/>
              <a:ahLst/>
              <a:cxnLst/>
              <a:rect l="l" t="t" r="r" b="b"/>
              <a:pathLst>
                <a:path w="1009014" h="45720">
                  <a:moveTo>
                    <a:pt x="1008887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1008887" y="45719"/>
                  </a:lnTo>
                  <a:lnTo>
                    <a:pt x="1008887" y="0"/>
                  </a:lnTo>
                  <a:close/>
                </a:path>
              </a:pathLst>
            </a:custGeom>
            <a:solidFill>
              <a:srgbClr val="D9C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41775" y="4559807"/>
              <a:ext cx="1009015" cy="45720"/>
            </a:xfrm>
            <a:custGeom>
              <a:avLst/>
              <a:gdLst/>
              <a:ahLst/>
              <a:cxnLst/>
              <a:rect l="l" t="t" r="r" b="b"/>
              <a:pathLst>
                <a:path w="1009014" h="45720">
                  <a:moveTo>
                    <a:pt x="1008888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1008888" y="45719"/>
                  </a:lnTo>
                  <a:lnTo>
                    <a:pt x="1008888" y="0"/>
                  </a:lnTo>
                  <a:close/>
                </a:path>
              </a:pathLst>
            </a:custGeom>
            <a:solidFill>
              <a:srgbClr val="004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93336" y="4559807"/>
              <a:ext cx="1009015" cy="45720"/>
            </a:xfrm>
            <a:custGeom>
              <a:avLst/>
              <a:gdLst/>
              <a:ahLst/>
              <a:cxnLst/>
              <a:rect l="l" t="t" r="r" b="b"/>
              <a:pathLst>
                <a:path w="1009014" h="45720">
                  <a:moveTo>
                    <a:pt x="1008888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1008888" y="45719"/>
                  </a:lnTo>
                  <a:lnTo>
                    <a:pt x="1008888" y="0"/>
                  </a:lnTo>
                  <a:close/>
                </a:path>
              </a:pathLst>
            </a:custGeom>
            <a:solidFill>
              <a:srgbClr val="D3BC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44895" y="4559807"/>
              <a:ext cx="1009015" cy="45720"/>
            </a:xfrm>
            <a:custGeom>
              <a:avLst/>
              <a:gdLst/>
              <a:ahLst/>
              <a:cxnLst/>
              <a:rect l="l" t="t" r="r" b="b"/>
              <a:pathLst>
                <a:path w="1009015" h="45720">
                  <a:moveTo>
                    <a:pt x="1008888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1008888" y="45719"/>
                  </a:lnTo>
                  <a:lnTo>
                    <a:pt x="1008888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96455" y="4559807"/>
              <a:ext cx="1009015" cy="45720"/>
            </a:xfrm>
            <a:custGeom>
              <a:avLst/>
              <a:gdLst/>
              <a:ahLst/>
              <a:cxnLst/>
              <a:rect l="l" t="t" r="r" b="b"/>
              <a:pathLst>
                <a:path w="1009015" h="45720">
                  <a:moveTo>
                    <a:pt x="1008888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1008888" y="45719"/>
                  </a:lnTo>
                  <a:lnTo>
                    <a:pt x="1008888" y="0"/>
                  </a:lnTo>
                  <a:close/>
                </a:path>
              </a:pathLst>
            </a:custGeom>
            <a:solidFill>
              <a:srgbClr val="004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748015" y="4559807"/>
              <a:ext cx="1009015" cy="45720"/>
            </a:xfrm>
            <a:custGeom>
              <a:avLst/>
              <a:gdLst/>
              <a:ahLst/>
              <a:cxnLst/>
              <a:rect l="l" t="t" r="r" b="b"/>
              <a:pathLst>
                <a:path w="1009015" h="45720">
                  <a:moveTo>
                    <a:pt x="1008887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1008887" y="45719"/>
                  </a:lnTo>
                  <a:lnTo>
                    <a:pt x="1008887" y="0"/>
                  </a:lnTo>
                  <a:close/>
                </a:path>
              </a:pathLst>
            </a:custGeom>
            <a:solidFill>
              <a:srgbClr val="61C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24383" y="4742688"/>
            <a:ext cx="2338070" cy="341630"/>
          </a:xfrm>
          <a:custGeom>
            <a:avLst/>
            <a:gdLst/>
            <a:ahLst/>
            <a:cxnLst/>
            <a:rect l="l" t="t" r="r" b="b"/>
            <a:pathLst>
              <a:path w="2338070" h="341629">
                <a:moveTo>
                  <a:pt x="2337816" y="0"/>
                </a:moveTo>
                <a:lnTo>
                  <a:pt x="0" y="0"/>
                </a:lnTo>
                <a:lnTo>
                  <a:pt x="0" y="341376"/>
                </a:lnTo>
                <a:lnTo>
                  <a:pt x="2337816" y="341376"/>
                </a:lnTo>
                <a:lnTo>
                  <a:pt x="23378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118" y="235372"/>
            <a:ext cx="368617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>
                <a:solidFill>
                  <a:srgbClr val="61C0C6"/>
                </a:solidFill>
              </a:rPr>
              <a:t>HEALTH</a:t>
            </a:r>
            <a:r>
              <a:rPr spc="-125">
                <a:solidFill>
                  <a:srgbClr val="61C0C6"/>
                </a:solidFill>
              </a:rPr>
              <a:t> </a:t>
            </a:r>
            <a:r>
              <a:rPr>
                <a:solidFill>
                  <a:srgbClr val="61C0C6"/>
                </a:solidFill>
              </a:rPr>
              <a:t>LAW</a:t>
            </a:r>
            <a:r>
              <a:rPr spc="-114">
                <a:solidFill>
                  <a:srgbClr val="61C0C6"/>
                </a:solidFill>
              </a:rPr>
              <a:t> </a:t>
            </a:r>
            <a:r>
              <a:rPr spc="-10">
                <a:solidFill>
                  <a:srgbClr val="61C0C6"/>
                </a:solidFill>
              </a:rPr>
              <a:t>COMMUNITY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7637" y="1110700"/>
            <a:ext cx="3624579" cy="30412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n-US" sz="2800" dirty="0">
                <a:solidFill>
                  <a:srgbClr val="404040"/>
                </a:solidFill>
                <a:latin typeface="Calibri"/>
                <a:cs typeface="Calibri"/>
              </a:rPr>
              <a:t>AHLA members</a:t>
            </a:r>
            <a:r>
              <a:rPr lang="en-US"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lang="en-US"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404040"/>
                </a:solidFill>
                <a:latin typeface="Calibri"/>
                <a:cs typeface="Calibri"/>
              </a:rPr>
              <a:t>part</a:t>
            </a:r>
            <a:r>
              <a:rPr lang="en-US"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lang="en-US"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2800" spc="-5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lang="en-US" sz="2800" dirty="0">
                <a:solidFill>
                  <a:srgbClr val="404040"/>
                </a:solidFill>
                <a:latin typeface="Calibri"/>
                <a:cs typeface="Calibri"/>
              </a:rPr>
              <a:t>diverse</a:t>
            </a:r>
            <a:r>
              <a:rPr lang="en-US"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lang="en-US"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2800" spc="-10" dirty="0">
                <a:solidFill>
                  <a:srgbClr val="404040"/>
                </a:solidFill>
                <a:latin typeface="Calibri"/>
                <a:cs typeface="Calibri"/>
              </a:rPr>
              <a:t>inclusive</a:t>
            </a:r>
            <a:endParaRPr lang="en-US" sz="2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community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health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law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professionals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who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represent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entire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spectrum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health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care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industry.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3790" y="446509"/>
            <a:ext cx="4354067" cy="432511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339362" y="2442463"/>
            <a:ext cx="54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AHLA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48158" y="822617"/>
            <a:ext cx="10699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Hospitals</a:t>
            </a:r>
            <a:r>
              <a:rPr sz="12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Hospital</a:t>
            </a:r>
            <a:r>
              <a:rPr sz="1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endParaRPr sz="1200" b="1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54453" y="1619996"/>
            <a:ext cx="674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>
                <a:solidFill>
                  <a:srgbClr val="FFFFFF"/>
                </a:solidFill>
                <a:latin typeface="Calibri"/>
                <a:cs typeface="Calibri"/>
              </a:rPr>
              <a:t>Physicians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25911" y="2837528"/>
            <a:ext cx="77597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 marR="5080" indent="-122555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Home</a:t>
            </a:r>
            <a:r>
              <a:rPr sz="11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Health Agencies</a:t>
            </a:r>
            <a:endParaRPr sz="1100" b="1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42103" y="1463807"/>
            <a:ext cx="1076325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11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Entities</a:t>
            </a:r>
            <a:r>
              <a:rPr sz="11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Bus.,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Corp.,</a:t>
            </a:r>
            <a:r>
              <a:rPr sz="11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Calibri"/>
                <a:cs typeface="Calibri"/>
              </a:rPr>
              <a:t>Reg.</a:t>
            </a:r>
            <a:endParaRPr sz="1100" b="1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Matters</a:t>
            </a:r>
            <a:endParaRPr sz="1100" b="1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82998" y="3850085"/>
            <a:ext cx="91821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marR="5080" indent="-201295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Long</a:t>
            </a:r>
            <a:r>
              <a:rPr sz="11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Term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Calibri"/>
                <a:cs typeface="Calibri"/>
              </a:rPr>
              <a:t>Care 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Facilities</a:t>
            </a:r>
            <a:endParaRPr sz="1100" b="1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02725" y="3839982"/>
            <a:ext cx="59592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Insurers</a:t>
            </a:r>
            <a:endParaRPr sz="1200" b="1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51189" y="2837528"/>
            <a:ext cx="851535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 marR="5080" indent="-2159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Managed</a:t>
            </a:r>
            <a:r>
              <a:rPr sz="11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Calibri"/>
                <a:cs typeface="Calibri"/>
              </a:rPr>
              <a:t>Care 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Organizations</a:t>
            </a:r>
            <a:endParaRPr sz="1100" b="1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7576" y="82600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4">
                <a:moveTo>
                  <a:pt x="64007" y="0"/>
                </a:moveTo>
                <a:lnTo>
                  <a:pt x="0" y="0"/>
                </a:lnTo>
                <a:lnTo>
                  <a:pt x="0" y="64008"/>
                </a:lnTo>
                <a:lnTo>
                  <a:pt x="64007" y="64008"/>
                </a:lnTo>
                <a:lnTo>
                  <a:pt x="64007" y="0"/>
                </a:lnTo>
                <a:close/>
              </a:path>
            </a:pathLst>
          </a:custGeom>
          <a:solidFill>
            <a:srgbClr val="004D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8827" y="826008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4">
                <a:moveTo>
                  <a:pt x="62484" y="0"/>
                </a:moveTo>
                <a:lnTo>
                  <a:pt x="0" y="0"/>
                </a:lnTo>
                <a:lnTo>
                  <a:pt x="0" y="64008"/>
                </a:lnTo>
                <a:lnTo>
                  <a:pt x="62484" y="64008"/>
                </a:lnTo>
                <a:lnTo>
                  <a:pt x="62484" y="0"/>
                </a:lnTo>
                <a:close/>
              </a:path>
            </a:pathLst>
          </a:custGeom>
          <a:solidFill>
            <a:srgbClr val="61C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8555" y="826008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4">
                <a:moveTo>
                  <a:pt x="62484" y="0"/>
                </a:moveTo>
                <a:lnTo>
                  <a:pt x="0" y="0"/>
                </a:lnTo>
                <a:lnTo>
                  <a:pt x="0" y="64008"/>
                </a:lnTo>
                <a:lnTo>
                  <a:pt x="62484" y="64008"/>
                </a:lnTo>
                <a:lnTo>
                  <a:pt x="62484" y="0"/>
                </a:lnTo>
                <a:close/>
              </a:path>
            </a:pathLst>
          </a:custGeom>
          <a:solidFill>
            <a:srgbClr val="D9C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8283" y="82600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4">
                <a:moveTo>
                  <a:pt x="64007" y="0"/>
                </a:moveTo>
                <a:lnTo>
                  <a:pt x="0" y="0"/>
                </a:lnTo>
                <a:lnTo>
                  <a:pt x="0" y="64008"/>
                </a:lnTo>
                <a:lnTo>
                  <a:pt x="64007" y="64008"/>
                </a:lnTo>
                <a:lnTo>
                  <a:pt x="64007" y="0"/>
                </a:lnTo>
                <a:close/>
              </a:path>
            </a:pathLst>
          </a:custGeom>
          <a:solidFill>
            <a:srgbClr val="004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8011" y="82600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4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D3BC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69263" y="826008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4">
                <a:moveTo>
                  <a:pt x="62484" y="0"/>
                </a:moveTo>
                <a:lnTo>
                  <a:pt x="0" y="0"/>
                </a:lnTo>
                <a:lnTo>
                  <a:pt x="0" y="64008"/>
                </a:lnTo>
                <a:lnTo>
                  <a:pt x="62484" y="64008"/>
                </a:lnTo>
                <a:lnTo>
                  <a:pt x="62484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675">
              <a:lnSpc>
                <a:spcPts val="955"/>
              </a:lnSpc>
            </a:pPr>
            <a:fld id="{81D60167-4931-47E6-BA6A-407CBD079E47}" type="slidenum">
              <a:rPr dirty="0"/>
              <a:t>2</a:t>
            </a:fld>
            <a:r>
              <a:rPr spc="210"/>
              <a:t>  </a:t>
            </a:r>
            <a:r>
              <a:t>|</a:t>
            </a:r>
            <a:r>
              <a:rPr spc="-10"/>
              <a:t> </a:t>
            </a:r>
            <a:r>
              <a:t>AHLA</a:t>
            </a:r>
            <a:r>
              <a:rPr spc="-15"/>
              <a:t> </a:t>
            </a:r>
            <a:r>
              <a:t>Member</a:t>
            </a:r>
            <a:r>
              <a:rPr spc="20"/>
              <a:t> </a:t>
            </a:r>
            <a:r>
              <a:rPr spc="-10"/>
              <a:t>Benefits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949" y="19936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9523" y="4864009"/>
              <a:ext cx="2058264" cy="1134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9896" y="2023568"/>
            <a:ext cx="82651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35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www.americanhealthlaw.org</a:t>
            </a:r>
            <a:endParaRPr sz="5400">
              <a:solidFill>
                <a:schemeClr val="bg1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2596" y="2799792"/>
            <a:ext cx="8239125" cy="601980"/>
            <a:chOff x="452596" y="2799792"/>
            <a:chExt cx="8239125" cy="601980"/>
          </a:xfrm>
        </p:grpSpPr>
        <p:sp>
          <p:nvSpPr>
            <p:cNvPr id="7" name="object 7">
              <a:hlinkClick r:id="rId4"/>
            </p:cNvPr>
            <p:cNvSpPr/>
            <p:nvPr/>
          </p:nvSpPr>
          <p:spPr>
            <a:xfrm>
              <a:off x="452596" y="2799792"/>
              <a:ext cx="8239125" cy="44450"/>
            </a:xfrm>
            <a:custGeom>
              <a:avLst/>
              <a:gdLst/>
              <a:ahLst/>
              <a:cxnLst/>
              <a:rect l="l" t="t" r="r" b="b"/>
              <a:pathLst>
                <a:path w="8239125" h="44450">
                  <a:moveTo>
                    <a:pt x="8238744" y="0"/>
                  </a:moveTo>
                  <a:lnTo>
                    <a:pt x="0" y="0"/>
                  </a:lnTo>
                  <a:lnTo>
                    <a:pt x="0" y="44196"/>
                  </a:lnTo>
                  <a:lnTo>
                    <a:pt x="8238744" y="44196"/>
                  </a:lnTo>
                  <a:lnTo>
                    <a:pt x="8238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73295" y="3354323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72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5720" y="45719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4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73295" y="3354323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0"/>
                  </a:moveTo>
                  <a:lnTo>
                    <a:pt x="45720" y="0"/>
                  </a:lnTo>
                  <a:lnTo>
                    <a:pt x="45720" y="45719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84548" y="3354323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72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5720" y="45719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61C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84548" y="3354323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0"/>
                  </a:moveTo>
                  <a:lnTo>
                    <a:pt x="45720" y="0"/>
                  </a:lnTo>
                  <a:lnTo>
                    <a:pt x="45720" y="45719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94275" y="3354323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72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5720" y="45719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D9C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94275" y="3354323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0"/>
                  </a:moveTo>
                  <a:lnTo>
                    <a:pt x="45720" y="0"/>
                  </a:lnTo>
                  <a:lnTo>
                    <a:pt x="45720" y="45719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04004" y="3354323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72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5720" y="45719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4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04004" y="3354323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0"/>
                  </a:moveTo>
                  <a:lnTo>
                    <a:pt x="45720" y="0"/>
                  </a:lnTo>
                  <a:lnTo>
                    <a:pt x="45720" y="45719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13731" y="3354323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72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5720" y="45719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D3BC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13731" y="3354323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0"/>
                  </a:moveTo>
                  <a:lnTo>
                    <a:pt x="45720" y="0"/>
                  </a:lnTo>
                  <a:lnTo>
                    <a:pt x="45720" y="45719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24984" y="3354323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72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5720" y="45719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24984" y="3354323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0"/>
                  </a:moveTo>
                  <a:lnTo>
                    <a:pt x="45720" y="0"/>
                  </a:lnTo>
                  <a:lnTo>
                    <a:pt x="45720" y="45719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675">
              <a:lnSpc>
                <a:spcPts val="955"/>
              </a:lnSpc>
            </a:pPr>
            <a:fld id="{81D60167-4931-47E6-BA6A-407CBD079E47}" type="slidenum">
              <a:rPr dirty="0"/>
              <a:t>3</a:t>
            </a:fld>
            <a:r>
              <a:rPr spc="210"/>
              <a:t>  </a:t>
            </a:r>
            <a:r>
              <a:t>|</a:t>
            </a:r>
            <a:r>
              <a:rPr spc="-10"/>
              <a:t> </a:t>
            </a:r>
            <a:r>
              <a:t>AHLA</a:t>
            </a:r>
            <a:r>
              <a:rPr spc="-15"/>
              <a:t> </a:t>
            </a:r>
            <a:r>
              <a:t>Member</a:t>
            </a:r>
            <a:r>
              <a:rPr spc="20"/>
              <a:t> </a:t>
            </a:r>
            <a:r>
              <a:rPr spc="-10"/>
              <a:t>Benefits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0867" y="1835809"/>
            <a:ext cx="4057650" cy="2501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404040"/>
                </a:solidFill>
                <a:latin typeface="Calibri"/>
                <a:cs typeface="Calibri"/>
              </a:rPr>
              <a:t>Offerings</a:t>
            </a:r>
            <a:r>
              <a:rPr sz="1200" b="1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404040"/>
                </a:solidFill>
                <a:latin typeface="Calibri"/>
                <a:cs typeface="Calibri"/>
              </a:rPr>
              <a:t>that</a:t>
            </a:r>
            <a:r>
              <a:rPr sz="1200" b="1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404040"/>
                </a:solidFill>
                <a:latin typeface="Calibri"/>
                <a:cs typeface="Calibri"/>
              </a:rPr>
              <a:t>suit</a:t>
            </a:r>
            <a:r>
              <a:rPr sz="1200" b="1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404040"/>
                </a:solidFill>
                <a:latin typeface="Calibri"/>
                <a:cs typeface="Calibri"/>
              </a:rPr>
              <a:t>all</a:t>
            </a:r>
            <a:r>
              <a:rPr sz="1200" b="1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404040"/>
                </a:solidFill>
                <a:latin typeface="Calibri"/>
                <a:cs typeface="Calibri"/>
              </a:rPr>
              <a:t>types</a:t>
            </a:r>
            <a:r>
              <a:rPr sz="1200" b="1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200" b="1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404040"/>
                </a:solidFill>
                <a:latin typeface="Calibri"/>
                <a:cs typeface="Calibri"/>
              </a:rPr>
              <a:t>learning</a:t>
            </a:r>
            <a:r>
              <a:rPr sz="1200" b="1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0">
                <a:solidFill>
                  <a:srgbClr val="404040"/>
                </a:solidFill>
                <a:latin typeface="Calibri"/>
                <a:cs typeface="Calibri"/>
              </a:rPr>
              <a:t>styles</a:t>
            </a:r>
            <a:endParaRPr sz="1200">
              <a:latin typeface="Calibri"/>
              <a:cs typeface="Calibri"/>
            </a:endParaRPr>
          </a:p>
          <a:p>
            <a:pPr marL="12700" marR="52069">
              <a:lnSpc>
                <a:spcPct val="120000"/>
              </a:lnSpc>
              <a:spcBef>
                <a:spcPts val="780"/>
              </a:spcBef>
            </a:pPr>
            <a:r>
              <a:rPr sz="1200" b="1">
                <a:solidFill>
                  <a:srgbClr val="FF6900"/>
                </a:solidFill>
                <a:latin typeface="Calibri"/>
                <a:cs typeface="Calibri"/>
              </a:rPr>
              <a:t>Live</a:t>
            </a:r>
            <a:r>
              <a:rPr sz="1200" b="1" spc="-5">
                <a:solidFill>
                  <a:srgbClr val="FF6900"/>
                </a:solidFill>
                <a:latin typeface="Calibri"/>
                <a:cs typeface="Calibri"/>
              </a:rPr>
              <a:t> </a:t>
            </a:r>
            <a:r>
              <a:rPr sz="1200" b="1" spc="-10">
                <a:solidFill>
                  <a:srgbClr val="FF6900"/>
                </a:solidFill>
                <a:latin typeface="Calibri"/>
                <a:cs typeface="Calibri"/>
              </a:rPr>
              <a:t>Webinars</a:t>
            </a:r>
            <a:r>
              <a:rPr sz="1200" b="1" spc="-25">
                <a:solidFill>
                  <a:srgbClr val="FF690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sz="12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Virtual</a:t>
            </a:r>
            <a:r>
              <a:rPr sz="12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events</a:t>
            </a:r>
            <a:r>
              <a:rPr sz="12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delving</a:t>
            </a:r>
            <a:r>
              <a:rPr sz="12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into</a:t>
            </a:r>
            <a:r>
              <a:rPr sz="12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issues</a:t>
            </a:r>
            <a:r>
              <a:rPr sz="12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>
                <a:solidFill>
                  <a:srgbClr val="404040"/>
                </a:solidFill>
                <a:latin typeface="Calibri"/>
                <a:cs typeface="Calibri"/>
              </a:rPr>
              <a:t>affecting</a:t>
            </a:r>
            <a:r>
              <a:rPr sz="12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25">
                <a:solidFill>
                  <a:srgbClr val="404040"/>
                </a:solidFill>
                <a:latin typeface="Calibri"/>
                <a:cs typeface="Calibri"/>
              </a:rPr>
              <a:t>you </a:t>
            </a: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2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sz="12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clients.</a:t>
            </a:r>
            <a:r>
              <a:rPr sz="12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u="sng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Discount</a:t>
            </a:r>
            <a:r>
              <a:rPr sz="1200" b="1" u="sng" spc="-2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for</a:t>
            </a:r>
            <a:r>
              <a:rPr sz="1200" b="1" u="sng" spc="-4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Full/Enhanced,</a:t>
            </a:r>
            <a:r>
              <a:rPr sz="1200" b="1" u="sng" spc="-2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FREE</a:t>
            </a:r>
            <a:r>
              <a:rPr sz="1200" b="1" u="sng" spc="-2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for</a:t>
            </a:r>
            <a:r>
              <a:rPr sz="1200" b="1" u="sng" spc="-4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1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Premium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1200">
              <a:latin typeface="Calibri"/>
              <a:cs typeface="Calibri"/>
            </a:endParaRPr>
          </a:p>
          <a:p>
            <a:pPr marL="12700" marR="169545">
              <a:lnSpc>
                <a:spcPct val="120000"/>
              </a:lnSpc>
            </a:pPr>
            <a:r>
              <a:rPr sz="1200" b="1" spc="-10">
                <a:solidFill>
                  <a:srgbClr val="FF6900"/>
                </a:solidFill>
                <a:latin typeface="Calibri"/>
                <a:cs typeface="Calibri"/>
              </a:rPr>
              <a:t>In-</a:t>
            </a:r>
            <a:r>
              <a:rPr sz="1200" b="1">
                <a:solidFill>
                  <a:srgbClr val="FF6900"/>
                </a:solidFill>
                <a:latin typeface="Calibri"/>
                <a:cs typeface="Calibri"/>
              </a:rPr>
              <a:t>Person</a:t>
            </a:r>
            <a:r>
              <a:rPr sz="1200" b="1" spc="-20">
                <a:solidFill>
                  <a:srgbClr val="FF6900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FF6900"/>
                </a:solidFill>
                <a:latin typeface="Calibri"/>
                <a:cs typeface="Calibri"/>
              </a:rPr>
              <a:t>and</a:t>
            </a:r>
            <a:r>
              <a:rPr sz="1200" b="1" spc="-10">
                <a:solidFill>
                  <a:srgbClr val="FF6900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FF6900"/>
                </a:solidFill>
                <a:latin typeface="Calibri"/>
                <a:cs typeface="Calibri"/>
              </a:rPr>
              <a:t>Virtual</a:t>
            </a:r>
            <a:r>
              <a:rPr sz="1200" b="1" spc="-20">
                <a:solidFill>
                  <a:srgbClr val="FF6900"/>
                </a:solidFill>
                <a:latin typeface="Calibri"/>
                <a:cs typeface="Calibri"/>
              </a:rPr>
              <a:t> </a:t>
            </a:r>
            <a:r>
              <a:rPr sz="1200" b="1" spc="-10">
                <a:solidFill>
                  <a:srgbClr val="FF6900"/>
                </a:solidFill>
                <a:latin typeface="Calibri"/>
                <a:cs typeface="Calibri"/>
              </a:rPr>
              <a:t>Conferences</a:t>
            </a:r>
            <a:r>
              <a:rPr sz="1200" b="1" spc="-25">
                <a:solidFill>
                  <a:srgbClr val="FF690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sz="12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Learn</a:t>
            </a:r>
            <a:r>
              <a:rPr sz="12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from</a:t>
            </a:r>
            <a:r>
              <a:rPr sz="12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experts</a:t>
            </a:r>
            <a:r>
              <a:rPr sz="12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2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25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field</a:t>
            </a:r>
            <a:r>
              <a:rPr sz="12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2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apply</a:t>
            </a:r>
            <a:r>
              <a:rPr sz="12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that</a:t>
            </a:r>
            <a:r>
              <a:rPr sz="12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knowledge</a:t>
            </a:r>
            <a:r>
              <a:rPr sz="12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>
                <a:solidFill>
                  <a:srgbClr val="404040"/>
                </a:solidFill>
                <a:latin typeface="Calibri"/>
                <a:cs typeface="Calibri"/>
              </a:rPr>
              <a:t>immediately.</a:t>
            </a:r>
            <a:r>
              <a:rPr sz="12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Discounts</a:t>
            </a:r>
            <a:r>
              <a:rPr sz="12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20">
                <a:solidFill>
                  <a:srgbClr val="404040"/>
                </a:solidFill>
                <a:latin typeface="Calibri"/>
                <a:cs typeface="Calibri"/>
              </a:rPr>
              <a:t>vary </a:t>
            </a:r>
            <a:r>
              <a:rPr sz="1200" spc="-10">
                <a:solidFill>
                  <a:srgbClr val="404040"/>
                </a:solidFill>
                <a:latin typeface="Calibri"/>
                <a:cs typeface="Calibri"/>
              </a:rPr>
              <a:t>according</a:t>
            </a:r>
            <a:r>
              <a:rPr sz="12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2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member</a:t>
            </a:r>
            <a:r>
              <a:rPr sz="12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level.</a:t>
            </a:r>
            <a:r>
              <a:rPr sz="12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u="sng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Member</a:t>
            </a:r>
            <a:r>
              <a:rPr sz="1200" b="1" u="sng" spc="-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1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Discounts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1200" b="1" spc="-10">
                <a:solidFill>
                  <a:srgbClr val="FF6900"/>
                </a:solidFill>
                <a:latin typeface="Calibri"/>
                <a:cs typeface="Calibri"/>
              </a:rPr>
              <a:t>On-</a:t>
            </a:r>
            <a:r>
              <a:rPr sz="1200" b="1">
                <a:solidFill>
                  <a:srgbClr val="FF6900"/>
                </a:solidFill>
                <a:latin typeface="Calibri"/>
                <a:cs typeface="Calibri"/>
              </a:rPr>
              <a:t>Demand</a:t>
            </a:r>
            <a:r>
              <a:rPr sz="1200" b="1" spc="-5">
                <a:solidFill>
                  <a:srgbClr val="FF690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– </a:t>
            </a:r>
            <a:r>
              <a:rPr sz="1200" spc="-10">
                <a:solidFill>
                  <a:srgbClr val="404040"/>
                </a:solidFill>
                <a:latin typeface="Calibri"/>
                <a:cs typeface="Calibri"/>
              </a:rPr>
              <a:t>Webinars</a:t>
            </a:r>
            <a:r>
              <a:rPr sz="12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12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CLE</a:t>
            </a:r>
            <a:r>
              <a:rPr sz="12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>
                <a:solidFill>
                  <a:srgbClr val="404040"/>
                </a:solidFill>
                <a:latin typeface="Calibri"/>
                <a:cs typeface="Calibri"/>
              </a:rPr>
              <a:t>self-</a:t>
            </a: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study;</a:t>
            </a:r>
            <a:r>
              <a:rPr sz="12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>
                <a:solidFill>
                  <a:srgbClr val="404040"/>
                </a:solidFill>
                <a:latin typeface="Calibri"/>
                <a:cs typeface="Calibri"/>
              </a:rPr>
              <a:t>ePrograms</a:t>
            </a:r>
            <a:r>
              <a:rPr sz="1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12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>
                <a:solidFill>
                  <a:srgbClr val="404040"/>
                </a:solidFill>
                <a:latin typeface="Calibri"/>
                <a:cs typeface="Calibri"/>
              </a:rPr>
              <a:t>session </a:t>
            </a: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level</a:t>
            </a:r>
            <a:r>
              <a:rPr sz="12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>
                <a:solidFill>
                  <a:srgbClr val="404040"/>
                </a:solidFill>
                <a:latin typeface="Calibri"/>
                <a:cs typeface="Calibri"/>
              </a:rPr>
              <a:t>content</a:t>
            </a:r>
            <a:r>
              <a:rPr sz="12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from</a:t>
            </a:r>
            <a:r>
              <a:rPr sz="12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AHLA</a:t>
            </a:r>
            <a:r>
              <a:rPr sz="1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in-</a:t>
            </a:r>
            <a:r>
              <a:rPr sz="1200" spc="-10">
                <a:solidFill>
                  <a:srgbClr val="404040"/>
                </a:solidFill>
                <a:latin typeface="Calibri"/>
                <a:cs typeface="Calibri"/>
              </a:rPr>
              <a:t>person</a:t>
            </a:r>
            <a:r>
              <a:rPr sz="12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>
                <a:solidFill>
                  <a:srgbClr val="404040"/>
                </a:solidFill>
                <a:latin typeface="Calibri"/>
                <a:cs typeface="Calibri"/>
              </a:rPr>
              <a:t>conferences.</a:t>
            </a:r>
            <a:r>
              <a:rPr sz="12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u="sng" spc="-1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Member</a:t>
            </a:r>
            <a:r>
              <a:rPr sz="1200" b="1" u="none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u="sng" spc="-1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Discounts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39901" y="940527"/>
            <a:ext cx="14865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>
                <a:solidFill>
                  <a:srgbClr val="004D8F"/>
                </a:solidFill>
              </a:rPr>
              <a:t>Education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4652771" y="1537716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59">
                <a:moveTo>
                  <a:pt x="60960" y="0"/>
                </a:moveTo>
                <a:lnTo>
                  <a:pt x="0" y="0"/>
                </a:lnTo>
                <a:lnTo>
                  <a:pt x="0" y="60960"/>
                </a:lnTo>
                <a:lnTo>
                  <a:pt x="60960" y="60960"/>
                </a:lnTo>
                <a:lnTo>
                  <a:pt x="60960" y="0"/>
                </a:lnTo>
                <a:close/>
              </a:path>
            </a:pathLst>
          </a:custGeom>
          <a:solidFill>
            <a:srgbClr val="004D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62500" y="1537716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59">
                <a:moveTo>
                  <a:pt x="60960" y="0"/>
                </a:moveTo>
                <a:lnTo>
                  <a:pt x="0" y="0"/>
                </a:lnTo>
                <a:lnTo>
                  <a:pt x="0" y="60960"/>
                </a:lnTo>
                <a:lnTo>
                  <a:pt x="60960" y="60960"/>
                </a:lnTo>
                <a:lnTo>
                  <a:pt x="60960" y="0"/>
                </a:lnTo>
                <a:close/>
              </a:path>
            </a:pathLst>
          </a:custGeom>
          <a:solidFill>
            <a:srgbClr val="61C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2228" y="1537716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59">
                <a:moveTo>
                  <a:pt x="60960" y="0"/>
                </a:moveTo>
                <a:lnTo>
                  <a:pt x="0" y="0"/>
                </a:lnTo>
                <a:lnTo>
                  <a:pt x="0" y="60960"/>
                </a:lnTo>
                <a:lnTo>
                  <a:pt x="60960" y="60960"/>
                </a:lnTo>
                <a:lnTo>
                  <a:pt x="60960" y="0"/>
                </a:lnTo>
                <a:close/>
              </a:path>
            </a:pathLst>
          </a:custGeom>
          <a:solidFill>
            <a:srgbClr val="D9C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83479" y="1537716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59">
                <a:moveTo>
                  <a:pt x="60960" y="0"/>
                </a:moveTo>
                <a:lnTo>
                  <a:pt x="0" y="0"/>
                </a:lnTo>
                <a:lnTo>
                  <a:pt x="0" y="60960"/>
                </a:lnTo>
                <a:lnTo>
                  <a:pt x="60960" y="60960"/>
                </a:lnTo>
                <a:lnTo>
                  <a:pt x="60960" y="0"/>
                </a:lnTo>
                <a:close/>
              </a:path>
            </a:pathLst>
          </a:custGeom>
          <a:solidFill>
            <a:srgbClr val="004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93208" y="1537716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59">
                <a:moveTo>
                  <a:pt x="60960" y="0"/>
                </a:moveTo>
                <a:lnTo>
                  <a:pt x="0" y="0"/>
                </a:lnTo>
                <a:lnTo>
                  <a:pt x="0" y="60960"/>
                </a:lnTo>
                <a:lnTo>
                  <a:pt x="60960" y="60960"/>
                </a:lnTo>
                <a:lnTo>
                  <a:pt x="60960" y="0"/>
                </a:lnTo>
                <a:close/>
              </a:path>
            </a:pathLst>
          </a:custGeom>
          <a:solidFill>
            <a:srgbClr val="D3BC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02935" y="1537716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59">
                <a:moveTo>
                  <a:pt x="60960" y="0"/>
                </a:moveTo>
                <a:lnTo>
                  <a:pt x="0" y="0"/>
                </a:lnTo>
                <a:lnTo>
                  <a:pt x="0" y="60960"/>
                </a:lnTo>
                <a:lnTo>
                  <a:pt x="60960" y="60960"/>
                </a:lnTo>
                <a:lnTo>
                  <a:pt x="60960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39901" y="661925"/>
            <a:ext cx="8540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Get</a:t>
            </a:r>
            <a:r>
              <a:rPr sz="14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>
                <a:solidFill>
                  <a:srgbClr val="404040"/>
                </a:solidFill>
                <a:latin typeface="Calibri"/>
                <a:cs typeface="Calibri"/>
              </a:rPr>
              <a:t>Started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89075" y="358140"/>
            <a:ext cx="2065020" cy="1856739"/>
            <a:chOff x="989075" y="358140"/>
            <a:chExt cx="2065020" cy="1856739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9075" y="358140"/>
              <a:ext cx="1499615" cy="14980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0" y="1446276"/>
              <a:ext cx="768095" cy="768095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7251" y="2572511"/>
            <a:ext cx="2386644" cy="2012216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675">
              <a:lnSpc>
                <a:spcPts val="955"/>
              </a:lnSpc>
            </a:pPr>
            <a:fld id="{81D60167-4931-47E6-BA6A-407CBD079E47}" type="slidenum">
              <a:rPr dirty="0"/>
              <a:t>4</a:t>
            </a:fld>
            <a:r>
              <a:rPr spc="210"/>
              <a:t>  </a:t>
            </a:r>
            <a:r>
              <a:t>|</a:t>
            </a:r>
            <a:r>
              <a:rPr spc="-10"/>
              <a:t> </a:t>
            </a:r>
            <a:r>
              <a:t>AHLA</a:t>
            </a:r>
            <a:r>
              <a:rPr spc="-15"/>
              <a:t> </a:t>
            </a:r>
            <a:r>
              <a:t>Member</a:t>
            </a:r>
            <a:r>
              <a:rPr spc="20"/>
              <a:t> </a:t>
            </a:r>
            <a:r>
              <a:rPr spc="-10"/>
              <a:t>Benefits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>
                <a:solidFill>
                  <a:srgbClr val="004D8F"/>
                </a:solidFill>
                <a:latin typeface="Arial"/>
                <a:cs typeface="Arial"/>
              </a:rPr>
              <a:t>Connect,</a:t>
            </a:r>
            <a:r>
              <a:rPr sz="2800" spc="-75">
                <a:solidFill>
                  <a:srgbClr val="004D8F"/>
                </a:solidFill>
                <a:latin typeface="Arial"/>
                <a:cs typeface="Arial"/>
              </a:rPr>
              <a:t> </a:t>
            </a:r>
            <a:r>
              <a:rPr sz="2800">
                <a:solidFill>
                  <a:srgbClr val="004D8F"/>
                </a:solidFill>
                <a:latin typeface="Arial"/>
                <a:cs typeface="Arial"/>
              </a:rPr>
              <a:t>Learn,</a:t>
            </a:r>
            <a:r>
              <a:rPr sz="2800" spc="-185">
                <a:solidFill>
                  <a:srgbClr val="004D8F"/>
                </a:solidFill>
                <a:latin typeface="Arial"/>
                <a:cs typeface="Arial"/>
              </a:rPr>
              <a:t> </a:t>
            </a:r>
            <a:r>
              <a:rPr sz="2800">
                <a:solidFill>
                  <a:srgbClr val="004D8F"/>
                </a:solidFill>
                <a:latin typeface="Arial"/>
                <a:cs typeface="Arial"/>
              </a:rPr>
              <a:t>Advance</a:t>
            </a:r>
            <a:r>
              <a:rPr sz="2800" spc="-80">
                <a:solidFill>
                  <a:srgbClr val="004D8F"/>
                </a:solidFill>
                <a:latin typeface="Arial"/>
                <a:cs typeface="Arial"/>
              </a:rPr>
              <a:t> </a:t>
            </a:r>
            <a:r>
              <a:rPr sz="2800" spc="-10">
                <a:solidFill>
                  <a:srgbClr val="004D8F"/>
                </a:solidFill>
                <a:latin typeface="Arial"/>
                <a:cs typeface="Arial"/>
              </a:rPr>
              <a:t>Virtually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5118" y="3384550"/>
            <a:ext cx="40436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184785" algn="l"/>
              </a:tabLst>
            </a:pPr>
            <a:r>
              <a:rPr sz="1000" u="sng">
                <a:solidFill>
                  <a:srgbClr val="1D4F91"/>
                </a:solidFill>
                <a:uFill>
                  <a:solidFill>
                    <a:srgbClr val="1D4F91"/>
                  </a:solidFill>
                </a:uFill>
                <a:latin typeface="Calibri"/>
                <a:cs typeface="Calibri"/>
                <a:hlinkClick r:id="rId2"/>
              </a:rPr>
              <a:t>Take</a:t>
            </a:r>
            <a:r>
              <a:rPr sz="1000" u="sng" spc="-30">
                <a:solidFill>
                  <a:srgbClr val="1D4F91"/>
                </a:solidFill>
                <a:uFill>
                  <a:solidFill>
                    <a:srgbClr val="1D4F9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000" u="sng">
                <a:solidFill>
                  <a:srgbClr val="1D4F91"/>
                </a:solidFill>
                <a:uFill>
                  <a:solidFill>
                    <a:srgbClr val="1D4F91"/>
                  </a:solidFill>
                </a:uFill>
                <a:latin typeface="Calibri"/>
                <a:cs typeface="Calibri"/>
                <a:hlinkClick r:id="rId2"/>
              </a:rPr>
              <a:t>a</a:t>
            </a:r>
            <a:r>
              <a:rPr sz="1000" u="sng" spc="-30">
                <a:solidFill>
                  <a:srgbClr val="1D4F91"/>
                </a:solidFill>
                <a:uFill>
                  <a:solidFill>
                    <a:srgbClr val="1D4F9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000" u="sng">
                <a:solidFill>
                  <a:srgbClr val="1D4F91"/>
                </a:solidFill>
                <a:uFill>
                  <a:solidFill>
                    <a:srgbClr val="1D4F91"/>
                  </a:solidFill>
                </a:uFill>
                <a:latin typeface="Calibri"/>
                <a:cs typeface="Calibri"/>
                <a:hlinkClick r:id="rId2"/>
              </a:rPr>
              <a:t>deep</a:t>
            </a:r>
            <a:r>
              <a:rPr sz="1000" u="sng" spc="-5">
                <a:solidFill>
                  <a:srgbClr val="1D4F91"/>
                </a:solidFill>
                <a:uFill>
                  <a:solidFill>
                    <a:srgbClr val="1D4F9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000" u="sng">
                <a:solidFill>
                  <a:srgbClr val="1D4F91"/>
                </a:solidFill>
                <a:uFill>
                  <a:solidFill>
                    <a:srgbClr val="1D4F91"/>
                  </a:solidFill>
                </a:uFill>
                <a:latin typeface="Calibri"/>
                <a:cs typeface="Calibri"/>
                <a:hlinkClick r:id="rId2"/>
              </a:rPr>
              <a:t>dive</a:t>
            </a:r>
            <a:r>
              <a:rPr sz="1000" u="none" spc="-20">
                <a:solidFill>
                  <a:srgbClr val="1D4F91"/>
                </a:solidFill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into</a:t>
            </a:r>
            <a:r>
              <a:rPr sz="1000" u="none" spc="-25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a</a:t>
            </a:r>
            <a:r>
              <a:rPr sz="1000" u="none" spc="-3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variety</a:t>
            </a:r>
            <a:r>
              <a:rPr sz="1000" u="none" spc="-15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of</a:t>
            </a:r>
            <a:r>
              <a:rPr sz="1000" u="none" spc="-35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practice</a:t>
            </a:r>
            <a:r>
              <a:rPr sz="1000" u="none" spc="-1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areas</a:t>
            </a:r>
            <a:r>
              <a:rPr sz="1000" u="none" spc="-25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and</a:t>
            </a:r>
            <a:r>
              <a:rPr sz="1000" u="none" spc="-3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subjects,</a:t>
            </a:r>
            <a:r>
              <a:rPr sz="1000" u="none" spc="-1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at</a:t>
            </a:r>
            <a:r>
              <a:rPr sz="1000" u="none" spc="-30">
                <a:latin typeface="Calibri"/>
                <a:cs typeface="Calibri"/>
              </a:rPr>
              <a:t> </a:t>
            </a:r>
            <a:r>
              <a:rPr sz="1000" u="none" spc="-20">
                <a:latin typeface="Calibri"/>
                <a:cs typeface="Calibri"/>
              </a:rPr>
              <a:t>your </a:t>
            </a:r>
            <a:r>
              <a:rPr sz="1000" u="none">
                <a:latin typeface="Calibri"/>
                <a:cs typeface="Calibri"/>
              </a:rPr>
              <a:t>convenience,</a:t>
            </a:r>
            <a:r>
              <a:rPr sz="1000" u="none" spc="-5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and</a:t>
            </a:r>
            <a:r>
              <a:rPr sz="1000" u="none" spc="-4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earn</a:t>
            </a:r>
            <a:r>
              <a:rPr sz="1000" u="none" spc="-2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CLE</a:t>
            </a:r>
            <a:r>
              <a:rPr sz="1000" u="none" spc="-1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and</a:t>
            </a:r>
            <a:r>
              <a:rPr sz="1000" u="none" spc="-3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CPE.</a:t>
            </a:r>
            <a:r>
              <a:rPr sz="1000" u="none" spc="-25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Recorded</a:t>
            </a:r>
            <a:r>
              <a:rPr sz="1000" u="none" spc="-15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from</a:t>
            </a:r>
            <a:r>
              <a:rPr sz="1000" u="none" spc="-15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live</a:t>
            </a:r>
            <a:r>
              <a:rPr sz="1000" u="none" spc="-3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and</a:t>
            </a:r>
            <a:r>
              <a:rPr sz="1000" u="none" spc="-30">
                <a:latin typeface="Calibri"/>
                <a:cs typeface="Calibri"/>
              </a:rPr>
              <a:t> </a:t>
            </a:r>
            <a:r>
              <a:rPr sz="1000" u="none" spc="-10">
                <a:latin typeface="Calibri"/>
                <a:cs typeface="Calibri"/>
              </a:rPr>
              <a:t>in-person </a:t>
            </a:r>
            <a:r>
              <a:rPr sz="1000" u="none">
                <a:latin typeface="Calibri"/>
                <a:cs typeface="Calibri"/>
              </a:rPr>
              <a:t>programs,</a:t>
            </a:r>
            <a:r>
              <a:rPr sz="1000" u="none" spc="-25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each</a:t>
            </a:r>
            <a:r>
              <a:rPr sz="1000" u="none" spc="-35">
                <a:latin typeface="Calibri"/>
                <a:cs typeface="Calibri"/>
              </a:rPr>
              <a:t> </a:t>
            </a:r>
            <a:r>
              <a:rPr sz="1000" u="none" spc="-10">
                <a:latin typeface="Calibri"/>
                <a:cs typeface="Calibri"/>
              </a:rPr>
              <a:t>on-</a:t>
            </a:r>
            <a:r>
              <a:rPr sz="1000" u="none">
                <a:latin typeface="Calibri"/>
                <a:cs typeface="Calibri"/>
              </a:rPr>
              <a:t>demand</a:t>
            </a:r>
            <a:r>
              <a:rPr sz="1000" u="none" spc="-4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program</a:t>
            </a:r>
            <a:r>
              <a:rPr sz="1000" u="none" spc="-3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features</a:t>
            </a:r>
            <a:r>
              <a:rPr sz="1000" u="none" spc="-3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leading</a:t>
            </a:r>
            <a:r>
              <a:rPr sz="1000" u="none" spc="-5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experts</a:t>
            </a:r>
            <a:r>
              <a:rPr sz="1000" u="none" spc="-20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and</a:t>
            </a:r>
            <a:r>
              <a:rPr sz="1000" u="none" spc="-45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covers</a:t>
            </a:r>
            <a:r>
              <a:rPr sz="1000" u="none" spc="-30">
                <a:latin typeface="Calibri"/>
                <a:cs typeface="Calibri"/>
              </a:rPr>
              <a:t> </a:t>
            </a:r>
            <a:r>
              <a:rPr sz="1000" u="none" spc="-50">
                <a:latin typeface="Calibri"/>
                <a:cs typeface="Calibri"/>
              </a:rPr>
              <a:t>a</a:t>
            </a:r>
            <a:r>
              <a:rPr sz="1000" u="none">
                <a:latin typeface="Calibri"/>
                <a:cs typeface="Calibri"/>
              </a:rPr>
              <a:t> range</a:t>
            </a:r>
            <a:r>
              <a:rPr sz="1000" u="none" spc="-25">
                <a:latin typeface="Calibri"/>
                <a:cs typeface="Calibri"/>
              </a:rPr>
              <a:t> </a:t>
            </a:r>
            <a:r>
              <a:rPr sz="1000" u="none">
                <a:latin typeface="Calibri"/>
                <a:cs typeface="Calibri"/>
              </a:rPr>
              <a:t>of</a:t>
            </a:r>
            <a:r>
              <a:rPr sz="1000" u="none" spc="-20">
                <a:latin typeface="Calibri"/>
                <a:cs typeface="Calibri"/>
              </a:rPr>
              <a:t> </a:t>
            </a:r>
            <a:r>
              <a:rPr sz="1000" u="none" spc="-10">
                <a:latin typeface="Calibri"/>
                <a:cs typeface="Calibri"/>
              </a:rPr>
              <a:t>topics.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5078" y="4117697"/>
            <a:ext cx="40335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4785" algn="l"/>
              </a:tabLst>
            </a:pPr>
            <a:r>
              <a:rPr sz="1000" dirty="0">
                <a:latin typeface="Calibri"/>
                <a:cs typeface="Calibri"/>
              </a:rPr>
              <a:t>Webinars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other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virtual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programs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are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delivered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live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feature discussions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on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pressing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issues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across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variety of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topics.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u="sng" spc="-10" dirty="0">
                <a:solidFill>
                  <a:srgbClr val="1D4F91"/>
                </a:solidFill>
                <a:uFill>
                  <a:solidFill>
                    <a:srgbClr val="1D4F91"/>
                  </a:solidFill>
                </a:uFill>
                <a:latin typeface="Calibri"/>
                <a:cs typeface="Calibri"/>
                <a:hlinkClick r:id="rId3"/>
              </a:rPr>
              <a:t>On-demand</a:t>
            </a:r>
            <a:r>
              <a:rPr sz="1000" u="none" spc="-10" dirty="0">
                <a:solidFill>
                  <a:srgbClr val="1D4F91"/>
                </a:solidFill>
                <a:latin typeface="Calibri"/>
                <a:cs typeface="Calibri"/>
              </a:rPr>
              <a:t> </a:t>
            </a:r>
            <a:r>
              <a:rPr sz="1000" u="sng" dirty="0">
                <a:solidFill>
                  <a:srgbClr val="1D4F91"/>
                </a:solidFill>
                <a:uFill>
                  <a:solidFill>
                    <a:srgbClr val="1D4F91"/>
                  </a:solidFill>
                </a:uFill>
                <a:latin typeface="Calibri"/>
                <a:cs typeface="Calibri"/>
                <a:hlinkClick r:id="rId3"/>
              </a:rPr>
              <a:t>recordings</a:t>
            </a:r>
            <a:r>
              <a:rPr sz="1000" u="sng" spc="-20" dirty="0">
                <a:solidFill>
                  <a:srgbClr val="1D4F91"/>
                </a:solidFill>
                <a:uFill>
                  <a:solidFill>
                    <a:srgbClr val="1D4F91"/>
                  </a:solidFill>
                </a:uFill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of</a:t>
            </a:r>
            <a:r>
              <a:rPr sz="1000" u="none" spc="-30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webinars</a:t>
            </a:r>
            <a:r>
              <a:rPr sz="1000" u="none" spc="-30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and</a:t>
            </a:r>
            <a:r>
              <a:rPr sz="1000" u="none" spc="-40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conferences</a:t>
            </a:r>
            <a:r>
              <a:rPr sz="1000" u="none" spc="5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are</a:t>
            </a:r>
            <a:r>
              <a:rPr sz="1000" u="none" spc="-30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also</a:t>
            </a:r>
            <a:r>
              <a:rPr sz="1000" u="none" spc="-35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available</a:t>
            </a:r>
            <a:r>
              <a:rPr sz="1000" u="none" spc="-35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so</a:t>
            </a:r>
            <a:r>
              <a:rPr sz="1000" u="none" spc="-25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you</a:t>
            </a:r>
            <a:r>
              <a:rPr sz="1000" u="none" spc="-40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can</a:t>
            </a:r>
            <a:r>
              <a:rPr sz="1000" u="none" spc="-20" dirty="0">
                <a:latin typeface="Calibri"/>
                <a:cs typeface="Calibri"/>
              </a:rPr>
              <a:t> </a:t>
            </a:r>
            <a:r>
              <a:rPr sz="1000" u="none" spc="-10" dirty="0">
                <a:latin typeface="Calibri"/>
                <a:cs typeface="Calibri"/>
              </a:rPr>
              <a:t>learn </a:t>
            </a:r>
            <a:r>
              <a:rPr sz="1000" u="none" dirty="0">
                <a:latin typeface="Calibri"/>
                <a:cs typeface="Calibri"/>
              </a:rPr>
              <a:t>and</a:t>
            </a:r>
            <a:r>
              <a:rPr sz="1000" u="none" spc="-25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earn</a:t>
            </a:r>
            <a:r>
              <a:rPr sz="1000" u="none" spc="-10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CLE</a:t>
            </a:r>
            <a:r>
              <a:rPr sz="1000" u="none" spc="-10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and</a:t>
            </a:r>
            <a:r>
              <a:rPr sz="1000" u="none" spc="-25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CPE</a:t>
            </a:r>
            <a:r>
              <a:rPr sz="1000" u="none" spc="-10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on</a:t>
            </a:r>
            <a:r>
              <a:rPr sz="1000" u="none" spc="-20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your</a:t>
            </a:r>
            <a:r>
              <a:rPr sz="1000" u="none" spc="-25" dirty="0">
                <a:latin typeface="Calibri"/>
                <a:cs typeface="Calibri"/>
              </a:rPr>
              <a:t> </a:t>
            </a:r>
            <a:r>
              <a:rPr sz="1000" u="none" spc="-10" dirty="0">
                <a:latin typeface="Calibri"/>
                <a:cs typeface="Calibri"/>
              </a:rPr>
              <a:t>schedule.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04884" y="3384486"/>
            <a:ext cx="38163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4785" algn="l"/>
              </a:tabLst>
            </a:pPr>
            <a:r>
              <a:rPr sz="1000" dirty="0">
                <a:latin typeface="Calibri"/>
                <a:cs typeface="Calibri"/>
              </a:rPr>
              <a:t>AHLA’s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u="sng" dirty="0">
                <a:solidFill>
                  <a:srgbClr val="1D4F91"/>
                </a:solidFill>
                <a:uFill>
                  <a:solidFill>
                    <a:srgbClr val="1D4F91"/>
                  </a:solidFill>
                </a:uFill>
                <a:latin typeface="Calibri"/>
                <a:cs typeface="Calibri"/>
                <a:hlinkClick r:id="rId4"/>
              </a:rPr>
              <a:t>Speaking</a:t>
            </a:r>
            <a:r>
              <a:rPr sz="1000" u="sng" spc="-25" dirty="0">
                <a:solidFill>
                  <a:srgbClr val="1D4F91"/>
                </a:solidFill>
                <a:uFill>
                  <a:solidFill>
                    <a:srgbClr val="1D4F9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000" u="sng" dirty="0">
                <a:solidFill>
                  <a:srgbClr val="1D4F91"/>
                </a:solidFill>
                <a:uFill>
                  <a:solidFill>
                    <a:srgbClr val="1D4F91"/>
                  </a:solidFill>
                </a:uFill>
                <a:latin typeface="Calibri"/>
                <a:cs typeface="Calibri"/>
                <a:hlinkClick r:id="rId4"/>
              </a:rPr>
              <a:t>of</a:t>
            </a:r>
            <a:r>
              <a:rPr sz="1000" u="sng" spc="-30" dirty="0">
                <a:solidFill>
                  <a:srgbClr val="1D4F91"/>
                </a:solidFill>
                <a:uFill>
                  <a:solidFill>
                    <a:srgbClr val="1D4F9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000" u="sng" dirty="0">
                <a:solidFill>
                  <a:srgbClr val="1D4F91"/>
                </a:solidFill>
                <a:uFill>
                  <a:solidFill>
                    <a:srgbClr val="1D4F91"/>
                  </a:solidFill>
                </a:uFill>
                <a:latin typeface="Calibri"/>
                <a:cs typeface="Calibri"/>
                <a:hlinkClick r:id="rId4"/>
              </a:rPr>
              <a:t>Health</a:t>
            </a:r>
            <a:r>
              <a:rPr sz="1000" u="sng" spc="-35" dirty="0">
                <a:solidFill>
                  <a:srgbClr val="1D4F91"/>
                </a:solidFill>
                <a:uFill>
                  <a:solidFill>
                    <a:srgbClr val="1D4F9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000" u="sng" dirty="0">
                <a:solidFill>
                  <a:srgbClr val="1D4F91"/>
                </a:solidFill>
                <a:uFill>
                  <a:solidFill>
                    <a:srgbClr val="1D4F91"/>
                  </a:solidFill>
                </a:uFill>
                <a:latin typeface="Calibri"/>
                <a:cs typeface="Calibri"/>
                <a:hlinkClick r:id="rId4"/>
              </a:rPr>
              <a:t>Law</a:t>
            </a:r>
            <a:r>
              <a:rPr sz="1000" u="none" spc="-25" dirty="0">
                <a:solidFill>
                  <a:srgbClr val="1D4F91"/>
                </a:solidFill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podcasts</a:t>
            </a:r>
            <a:r>
              <a:rPr sz="1000" u="none" spc="-30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offer</a:t>
            </a:r>
            <a:r>
              <a:rPr sz="1000" u="none" spc="-25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thoughtful</a:t>
            </a:r>
            <a:r>
              <a:rPr sz="1000" u="none" spc="-25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analysis</a:t>
            </a:r>
            <a:r>
              <a:rPr sz="1000" u="none" spc="-50" dirty="0">
                <a:latin typeface="Calibri"/>
                <a:cs typeface="Calibri"/>
              </a:rPr>
              <a:t> </a:t>
            </a:r>
            <a:r>
              <a:rPr sz="1000" u="none" spc="-25" dirty="0">
                <a:latin typeface="Calibri"/>
                <a:cs typeface="Calibri"/>
              </a:rPr>
              <a:t>and</a:t>
            </a:r>
            <a:r>
              <a:rPr sz="1000" u="none" spc="-10" dirty="0">
                <a:latin typeface="Calibri"/>
                <a:cs typeface="Calibri"/>
              </a:rPr>
              <a:t> insightful</a:t>
            </a:r>
            <a:r>
              <a:rPr sz="1000" u="none" spc="-35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commentary</a:t>
            </a:r>
            <a:r>
              <a:rPr sz="1000" u="none" spc="-10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on</a:t>
            </a:r>
            <a:r>
              <a:rPr sz="1000" u="none" spc="-15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the</a:t>
            </a:r>
            <a:r>
              <a:rPr sz="1000" u="none" spc="-25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legal</a:t>
            </a:r>
            <a:r>
              <a:rPr sz="1000" u="none" spc="-20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and</a:t>
            </a:r>
            <a:r>
              <a:rPr sz="1000" u="none" spc="-30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policy</a:t>
            </a:r>
            <a:r>
              <a:rPr sz="1000" u="none" spc="-40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issues</a:t>
            </a:r>
            <a:r>
              <a:rPr sz="1000" u="none" spc="-15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affecting</a:t>
            </a:r>
            <a:r>
              <a:rPr sz="1000" u="none" spc="-15" dirty="0">
                <a:latin typeface="Calibri"/>
                <a:cs typeface="Calibri"/>
              </a:rPr>
              <a:t> </a:t>
            </a:r>
            <a:r>
              <a:rPr sz="1000" u="none" spc="-25" dirty="0">
                <a:latin typeface="Calibri"/>
                <a:cs typeface="Calibri"/>
              </a:rPr>
              <a:t>the</a:t>
            </a:r>
            <a:r>
              <a:rPr sz="1000" u="none" dirty="0">
                <a:latin typeface="Calibri"/>
                <a:cs typeface="Calibri"/>
              </a:rPr>
              <a:t> American</a:t>
            </a:r>
            <a:r>
              <a:rPr sz="1000" u="none" spc="-15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health</a:t>
            </a:r>
            <a:r>
              <a:rPr sz="1000" u="none" spc="-30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care</a:t>
            </a:r>
            <a:r>
              <a:rPr sz="1000" u="none" spc="-15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system.</a:t>
            </a:r>
            <a:r>
              <a:rPr sz="1000" u="none" spc="-15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Subscribe</a:t>
            </a:r>
            <a:r>
              <a:rPr sz="1000" u="none" spc="-15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to</a:t>
            </a:r>
            <a:r>
              <a:rPr sz="1000" u="none" spc="-30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the</a:t>
            </a:r>
            <a:r>
              <a:rPr sz="1000" u="none" spc="-15" dirty="0">
                <a:latin typeface="Calibri"/>
                <a:cs typeface="Calibri"/>
              </a:rPr>
              <a:t> </a:t>
            </a:r>
            <a:r>
              <a:rPr sz="1000" u="none" spc="-10" dirty="0">
                <a:latin typeface="Calibri"/>
                <a:cs typeface="Calibri"/>
              </a:rPr>
              <a:t>Speaking</a:t>
            </a:r>
            <a:r>
              <a:rPr sz="1000" u="none" spc="-40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of</a:t>
            </a:r>
            <a:r>
              <a:rPr sz="1000" u="none" spc="-25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Health</a:t>
            </a:r>
            <a:r>
              <a:rPr sz="1000" u="none" spc="-20" dirty="0">
                <a:latin typeface="Calibri"/>
                <a:cs typeface="Calibri"/>
              </a:rPr>
              <a:t> </a:t>
            </a:r>
            <a:r>
              <a:rPr sz="1000" u="none" spc="-25" dirty="0">
                <a:latin typeface="Calibri"/>
                <a:cs typeface="Calibri"/>
              </a:rPr>
              <a:t>Law</a:t>
            </a:r>
            <a:r>
              <a:rPr sz="1000" u="none" dirty="0">
                <a:latin typeface="Calibri"/>
                <a:cs typeface="Calibri"/>
              </a:rPr>
              <a:t> channel</a:t>
            </a:r>
            <a:r>
              <a:rPr sz="1000" u="none" spc="-35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on</a:t>
            </a:r>
            <a:r>
              <a:rPr sz="1000" u="none" spc="-20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your</a:t>
            </a:r>
            <a:r>
              <a:rPr sz="1000" u="none" spc="-30" dirty="0">
                <a:latin typeface="Calibri"/>
                <a:cs typeface="Calibri"/>
              </a:rPr>
              <a:t> </a:t>
            </a:r>
            <a:r>
              <a:rPr sz="1000" u="none" dirty="0">
                <a:latin typeface="Calibri"/>
                <a:cs typeface="Calibri"/>
              </a:rPr>
              <a:t>favorite</a:t>
            </a:r>
            <a:r>
              <a:rPr sz="1000" u="none" spc="-25" dirty="0">
                <a:latin typeface="Calibri"/>
                <a:cs typeface="Calibri"/>
              </a:rPr>
              <a:t> </a:t>
            </a:r>
            <a:r>
              <a:rPr sz="1000" u="none" spc="-10" dirty="0">
                <a:latin typeface="Calibri"/>
                <a:cs typeface="Calibri"/>
              </a:rPr>
              <a:t>platform.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04961" y="4117697"/>
            <a:ext cx="401320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4785" algn="l"/>
              </a:tabLst>
            </a:pPr>
            <a:r>
              <a:rPr sz="1000">
                <a:latin typeface="Calibri"/>
                <a:cs typeface="Calibri"/>
              </a:rPr>
              <a:t>AHLA</a:t>
            </a:r>
            <a:r>
              <a:rPr sz="1000" spc="-30">
                <a:latin typeface="Calibri"/>
                <a:cs typeface="Calibri"/>
              </a:rPr>
              <a:t> </a:t>
            </a:r>
            <a:r>
              <a:rPr lang="en-US" sz="1000" spc="-30">
                <a:latin typeface="Calibri"/>
                <a:cs typeface="Calibri"/>
              </a:rPr>
              <a:t>members receive a weekly newsletter to help them stay current on complex policy shifts and administration actions</a:t>
            </a:r>
            <a:r>
              <a:rPr sz="1000" u="none" spc="-10">
                <a:latin typeface="Calibri"/>
                <a:cs typeface="Calibri"/>
              </a:rPr>
              <a:t>.</a:t>
            </a:r>
            <a:r>
              <a:rPr lang="en-US" sz="1000" u="none" spc="-10">
                <a:latin typeface="Calibri"/>
                <a:cs typeface="Calibri"/>
              </a:rPr>
              <a:t> The newsletter includes curated news, quick takes, and related AHLA resources.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6427" y="1409700"/>
            <a:ext cx="1769745" cy="1771014"/>
          </a:xfrm>
          <a:custGeom>
            <a:avLst/>
            <a:gdLst/>
            <a:ahLst/>
            <a:cxnLst/>
            <a:rect l="l" t="t" r="r" b="b"/>
            <a:pathLst>
              <a:path w="1769745" h="1771014">
                <a:moveTo>
                  <a:pt x="884682" y="0"/>
                </a:moveTo>
                <a:lnTo>
                  <a:pt x="836142" y="1310"/>
                </a:lnTo>
                <a:lnTo>
                  <a:pt x="788286" y="5195"/>
                </a:lnTo>
                <a:lnTo>
                  <a:pt x="741182" y="11589"/>
                </a:lnTo>
                <a:lnTo>
                  <a:pt x="694897" y="20422"/>
                </a:lnTo>
                <a:lnTo>
                  <a:pt x="649499" y="31629"/>
                </a:lnTo>
                <a:lnTo>
                  <a:pt x="605054" y="45140"/>
                </a:lnTo>
                <a:lnTo>
                  <a:pt x="561631" y="60890"/>
                </a:lnTo>
                <a:lnTo>
                  <a:pt x="519298" y="78809"/>
                </a:lnTo>
                <a:lnTo>
                  <a:pt x="478120" y="98832"/>
                </a:lnTo>
                <a:lnTo>
                  <a:pt x="438166" y="120889"/>
                </a:lnTo>
                <a:lnTo>
                  <a:pt x="399504" y="144915"/>
                </a:lnTo>
                <a:lnTo>
                  <a:pt x="362201" y="170840"/>
                </a:lnTo>
                <a:lnTo>
                  <a:pt x="326323" y="198598"/>
                </a:lnTo>
                <a:lnTo>
                  <a:pt x="291940" y="228121"/>
                </a:lnTo>
                <a:lnTo>
                  <a:pt x="259118" y="259341"/>
                </a:lnTo>
                <a:lnTo>
                  <a:pt x="227924" y="292192"/>
                </a:lnTo>
                <a:lnTo>
                  <a:pt x="198426" y="326605"/>
                </a:lnTo>
                <a:lnTo>
                  <a:pt x="170692" y="362513"/>
                </a:lnTo>
                <a:lnTo>
                  <a:pt x="144789" y="399849"/>
                </a:lnTo>
                <a:lnTo>
                  <a:pt x="120785" y="438545"/>
                </a:lnTo>
                <a:lnTo>
                  <a:pt x="98746" y="478533"/>
                </a:lnTo>
                <a:lnTo>
                  <a:pt x="78741" y="519746"/>
                </a:lnTo>
                <a:lnTo>
                  <a:pt x="60837" y="562116"/>
                </a:lnTo>
                <a:lnTo>
                  <a:pt x="45101" y="605576"/>
                </a:lnTo>
                <a:lnTo>
                  <a:pt x="31601" y="650059"/>
                </a:lnTo>
                <a:lnTo>
                  <a:pt x="20405" y="695496"/>
                </a:lnTo>
                <a:lnTo>
                  <a:pt x="11579" y="741821"/>
                </a:lnTo>
                <a:lnTo>
                  <a:pt x="5191" y="788965"/>
                </a:lnTo>
                <a:lnTo>
                  <a:pt x="1309" y="836862"/>
                </a:lnTo>
                <a:lnTo>
                  <a:pt x="0" y="885444"/>
                </a:lnTo>
                <a:lnTo>
                  <a:pt x="1309" y="934025"/>
                </a:lnTo>
                <a:lnTo>
                  <a:pt x="5191" y="981922"/>
                </a:lnTo>
                <a:lnTo>
                  <a:pt x="11579" y="1029066"/>
                </a:lnTo>
                <a:lnTo>
                  <a:pt x="20405" y="1075391"/>
                </a:lnTo>
                <a:lnTo>
                  <a:pt x="31601" y="1120828"/>
                </a:lnTo>
                <a:lnTo>
                  <a:pt x="45101" y="1165311"/>
                </a:lnTo>
                <a:lnTo>
                  <a:pt x="60837" y="1208771"/>
                </a:lnTo>
                <a:lnTo>
                  <a:pt x="78741" y="1251141"/>
                </a:lnTo>
                <a:lnTo>
                  <a:pt x="98746" y="1292354"/>
                </a:lnTo>
                <a:lnTo>
                  <a:pt x="120785" y="1332342"/>
                </a:lnTo>
                <a:lnTo>
                  <a:pt x="144789" y="1371038"/>
                </a:lnTo>
                <a:lnTo>
                  <a:pt x="170692" y="1408374"/>
                </a:lnTo>
                <a:lnTo>
                  <a:pt x="198426" y="1444282"/>
                </a:lnTo>
                <a:lnTo>
                  <a:pt x="227924" y="1478695"/>
                </a:lnTo>
                <a:lnTo>
                  <a:pt x="259118" y="1511546"/>
                </a:lnTo>
                <a:lnTo>
                  <a:pt x="291940" y="1542766"/>
                </a:lnTo>
                <a:lnTo>
                  <a:pt x="326323" y="1572289"/>
                </a:lnTo>
                <a:lnTo>
                  <a:pt x="362201" y="1600047"/>
                </a:lnTo>
                <a:lnTo>
                  <a:pt x="399504" y="1625972"/>
                </a:lnTo>
                <a:lnTo>
                  <a:pt x="438166" y="1649998"/>
                </a:lnTo>
                <a:lnTo>
                  <a:pt x="478120" y="1672055"/>
                </a:lnTo>
                <a:lnTo>
                  <a:pt x="519298" y="1692078"/>
                </a:lnTo>
                <a:lnTo>
                  <a:pt x="561631" y="1709997"/>
                </a:lnTo>
                <a:lnTo>
                  <a:pt x="605054" y="1725747"/>
                </a:lnTo>
                <a:lnTo>
                  <a:pt x="649499" y="1739258"/>
                </a:lnTo>
                <a:lnTo>
                  <a:pt x="694897" y="1750465"/>
                </a:lnTo>
                <a:lnTo>
                  <a:pt x="741182" y="1759298"/>
                </a:lnTo>
                <a:lnTo>
                  <a:pt x="788286" y="1765692"/>
                </a:lnTo>
                <a:lnTo>
                  <a:pt x="836142" y="1769577"/>
                </a:lnTo>
                <a:lnTo>
                  <a:pt x="884682" y="1770888"/>
                </a:lnTo>
                <a:lnTo>
                  <a:pt x="933221" y="1769577"/>
                </a:lnTo>
                <a:lnTo>
                  <a:pt x="981077" y="1765692"/>
                </a:lnTo>
                <a:lnTo>
                  <a:pt x="1028181" y="1759298"/>
                </a:lnTo>
                <a:lnTo>
                  <a:pt x="1074466" y="1750465"/>
                </a:lnTo>
                <a:lnTo>
                  <a:pt x="1119864" y="1739258"/>
                </a:lnTo>
                <a:lnTo>
                  <a:pt x="1164309" y="1725747"/>
                </a:lnTo>
                <a:lnTo>
                  <a:pt x="1207732" y="1709997"/>
                </a:lnTo>
                <a:lnTo>
                  <a:pt x="1250065" y="1692078"/>
                </a:lnTo>
                <a:lnTo>
                  <a:pt x="1291243" y="1672055"/>
                </a:lnTo>
                <a:lnTo>
                  <a:pt x="1331197" y="1649998"/>
                </a:lnTo>
                <a:lnTo>
                  <a:pt x="1369859" y="1625972"/>
                </a:lnTo>
                <a:lnTo>
                  <a:pt x="1407162" y="1600047"/>
                </a:lnTo>
                <a:lnTo>
                  <a:pt x="1443040" y="1572289"/>
                </a:lnTo>
                <a:lnTo>
                  <a:pt x="1477423" y="1542766"/>
                </a:lnTo>
                <a:lnTo>
                  <a:pt x="1510245" y="1511546"/>
                </a:lnTo>
                <a:lnTo>
                  <a:pt x="1541439" y="1478695"/>
                </a:lnTo>
                <a:lnTo>
                  <a:pt x="1570937" y="1444282"/>
                </a:lnTo>
                <a:lnTo>
                  <a:pt x="1598671" y="1408374"/>
                </a:lnTo>
                <a:lnTo>
                  <a:pt x="1624574" y="1371038"/>
                </a:lnTo>
                <a:lnTo>
                  <a:pt x="1648578" y="1332342"/>
                </a:lnTo>
                <a:lnTo>
                  <a:pt x="1670617" y="1292354"/>
                </a:lnTo>
                <a:lnTo>
                  <a:pt x="1690622" y="1251141"/>
                </a:lnTo>
                <a:lnTo>
                  <a:pt x="1708526" y="1208771"/>
                </a:lnTo>
                <a:lnTo>
                  <a:pt x="1724262" y="1165311"/>
                </a:lnTo>
                <a:lnTo>
                  <a:pt x="1737762" y="1120828"/>
                </a:lnTo>
                <a:lnTo>
                  <a:pt x="1748958" y="1075391"/>
                </a:lnTo>
                <a:lnTo>
                  <a:pt x="1757784" y="1029066"/>
                </a:lnTo>
                <a:lnTo>
                  <a:pt x="1764172" y="981922"/>
                </a:lnTo>
                <a:lnTo>
                  <a:pt x="1768054" y="934025"/>
                </a:lnTo>
                <a:lnTo>
                  <a:pt x="1769364" y="885444"/>
                </a:lnTo>
                <a:lnTo>
                  <a:pt x="1768054" y="836862"/>
                </a:lnTo>
                <a:lnTo>
                  <a:pt x="1764172" y="788965"/>
                </a:lnTo>
                <a:lnTo>
                  <a:pt x="1757784" y="741821"/>
                </a:lnTo>
                <a:lnTo>
                  <a:pt x="1748958" y="695496"/>
                </a:lnTo>
                <a:lnTo>
                  <a:pt x="1737762" y="650059"/>
                </a:lnTo>
                <a:lnTo>
                  <a:pt x="1724262" y="605576"/>
                </a:lnTo>
                <a:lnTo>
                  <a:pt x="1708526" y="562116"/>
                </a:lnTo>
                <a:lnTo>
                  <a:pt x="1690622" y="519746"/>
                </a:lnTo>
                <a:lnTo>
                  <a:pt x="1670617" y="478533"/>
                </a:lnTo>
                <a:lnTo>
                  <a:pt x="1648578" y="438545"/>
                </a:lnTo>
                <a:lnTo>
                  <a:pt x="1624574" y="399849"/>
                </a:lnTo>
                <a:lnTo>
                  <a:pt x="1598671" y="362513"/>
                </a:lnTo>
                <a:lnTo>
                  <a:pt x="1570937" y="326605"/>
                </a:lnTo>
                <a:lnTo>
                  <a:pt x="1541439" y="292192"/>
                </a:lnTo>
                <a:lnTo>
                  <a:pt x="1510245" y="259341"/>
                </a:lnTo>
                <a:lnTo>
                  <a:pt x="1477423" y="228121"/>
                </a:lnTo>
                <a:lnTo>
                  <a:pt x="1443040" y="198598"/>
                </a:lnTo>
                <a:lnTo>
                  <a:pt x="1407162" y="170840"/>
                </a:lnTo>
                <a:lnTo>
                  <a:pt x="1369859" y="144915"/>
                </a:lnTo>
                <a:lnTo>
                  <a:pt x="1331197" y="120889"/>
                </a:lnTo>
                <a:lnTo>
                  <a:pt x="1291243" y="98832"/>
                </a:lnTo>
                <a:lnTo>
                  <a:pt x="1250065" y="78809"/>
                </a:lnTo>
                <a:lnTo>
                  <a:pt x="1207732" y="60890"/>
                </a:lnTo>
                <a:lnTo>
                  <a:pt x="1164309" y="45140"/>
                </a:lnTo>
                <a:lnTo>
                  <a:pt x="1119864" y="31629"/>
                </a:lnTo>
                <a:lnTo>
                  <a:pt x="1074466" y="20422"/>
                </a:lnTo>
                <a:lnTo>
                  <a:pt x="1028181" y="11589"/>
                </a:lnTo>
                <a:lnTo>
                  <a:pt x="981077" y="5195"/>
                </a:lnTo>
                <a:lnTo>
                  <a:pt x="933221" y="1310"/>
                </a:lnTo>
                <a:lnTo>
                  <a:pt x="884682" y="0"/>
                </a:lnTo>
                <a:close/>
              </a:path>
            </a:pathLst>
          </a:custGeom>
          <a:solidFill>
            <a:srgbClr val="004D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6503" y="2026497"/>
            <a:ext cx="11874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1600">
              <a:lnSpc>
                <a:spcPct val="100000"/>
              </a:lnSpc>
              <a:spcBef>
                <a:spcPts val="95"/>
              </a:spcBef>
            </a:pPr>
            <a:r>
              <a:rPr sz="1600" b="1">
                <a:solidFill>
                  <a:srgbClr val="FFFFFF"/>
                </a:solidFill>
                <a:latin typeface="Calibri"/>
                <a:cs typeface="Calibri"/>
              </a:rPr>
              <a:t>E-</a:t>
            </a:r>
            <a:r>
              <a:rPr sz="1600" b="1" spc="-10">
                <a:solidFill>
                  <a:srgbClr val="FFFFFF"/>
                </a:solidFill>
                <a:latin typeface="Calibri"/>
                <a:cs typeface="Calibri"/>
              </a:rPr>
              <a:t>Programs </a:t>
            </a:r>
            <a:r>
              <a:rPr sz="16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b="1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5">
                <a:solidFill>
                  <a:srgbClr val="FFFFFF"/>
                </a:solidFill>
                <a:latin typeface="Calibri"/>
                <a:cs typeface="Calibri"/>
              </a:rPr>
              <a:t>Webinars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87751" y="1409700"/>
            <a:ext cx="1769745" cy="1771014"/>
          </a:xfrm>
          <a:custGeom>
            <a:avLst/>
            <a:gdLst/>
            <a:ahLst/>
            <a:cxnLst/>
            <a:rect l="l" t="t" r="r" b="b"/>
            <a:pathLst>
              <a:path w="1769745" h="1771014">
                <a:moveTo>
                  <a:pt x="884682" y="0"/>
                </a:moveTo>
                <a:lnTo>
                  <a:pt x="836142" y="1310"/>
                </a:lnTo>
                <a:lnTo>
                  <a:pt x="788286" y="5195"/>
                </a:lnTo>
                <a:lnTo>
                  <a:pt x="741182" y="11589"/>
                </a:lnTo>
                <a:lnTo>
                  <a:pt x="694897" y="20422"/>
                </a:lnTo>
                <a:lnTo>
                  <a:pt x="649499" y="31629"/>
                </a:lnTo>
                <a:lnTo>
                  <a:pt x="605054" y="45140"/>
                </a:lnTo>
                <a:lnTo>
                  <a:pt x="561631" y="60890"/>
                </a:lnTo>
                <a:lnTo>
                  <a:pt x="519298" y="78809"/>
                </a:lnTo>
                <a:lnTo>
                  <a:pt x="478120" y="98832"/>
                </a:lnTo>
                <a:lnTo>
                  <a:pt x="438166" y="120889"/>
                </a:lnTo>
                <a:lnTo>
                  <a:pt x="399504" y="144915"/>
                </a:lnTo>
                <a:lnTo>
                  <a:pt x="362201" y="170840"/>
                </a:lnTo>
                <a:lnTo>
                  <a:pt x="326323" y="198598"/>
                </a:lnTo>
                <a:lnTo>
                  <a:pt x="291940" y="228121"/>
                </a:lnTo>
                <a:lnTo>
                  <a:pt x="259118" y="259341"/>
                </a:lnTo>
                <a:lnTo>
                  <a:pt x="227924" y="292192"/>
                </a:lnTo>
                <a:lnTo>
                  <a:pt x="198426" y="326605"/>
                </a:lnTo>
                <a:lnTo>
                  <a:pt x="170692" y="362513"/>
                </a:lnTo>
                <a:lnTo>
                  <a:pt x="144789" y="399849"/>
                </a:lnTo>
                <a:lnTo>
                  <a:pt x="120785" y="438545"/>
                </a:lnTo>
                <a:lnTo>
                  <a:pt x="98746" y="478533"/>
                </a:lnTo>
                <a:lnTo>
                  <a:pt x="78741" y="519746"/>
                </a:lnTo>
                <a:lnTo>
                  <a:pt x="60837" y="562116"/>
                </a:lnTo>
                <a:lnTo>
                  <a:pt x="45101" y="605576"/>
                </a:lnTo>
                <a:lnTo>
                  <a:pt x="31601" y="650059"/>
                </a:lnTo>
                <a:lnTo>
                  <a:pt x="20405" y="695496"/>
                </a:lnTo>
                <a:lnTo>
                  <a:pt x="11579" y="741821"/>
                </a:lnTo>
                <a:lnTo>
                  <a:pt x="5191" y="788965"/>
                </a:lnTo>
                <a:lnTo>
                  <a:pt x="1309" y="836862"/>
                </a:lnTo>
                <a:lnTo>
                  <a:pt x="0" y="885444"/>
                </a:lnTo>
                <a:lnTo>
                  <a:pt x="1309" y="934025"/>
                </a:lnTo>
                <a:lnTo>
                  <a:pt x="5191" y="981922"/>
                </a:lnTo>
                <a:lnTo>
                  <a:pt x="11579" y="1029066"/>
                </a:lnTo>
                <a:lnTo>
                  <a:pt x="20405" y="1075391"/>
                </a:lnTo>
                <a:lnTo>
                  <a:pt x="31601" y="1120828"/>
                </a:lnTo>
                <a:lnTo>
                  <a:pt x="45101" y="1165311"/>
                </a:lnTo>
                <a:lnTo>
                  <a:pt x="60837" y="1208771"/>
                </a:lnTo>
                <a:lnTo>
                  <a:pt x="78741" y="1251141"/>
                </a:lnTo>
                <a:lnTo>
                  <a:pt x="98746" y="1292354"/>
                </a:lnTo>
                <a:lnTo>
                  <a:pt x="120785" y="1332342"/>
                </a:lnTo>
                <a:lnTo>
                  <a:pt x="144789" y="1371038"/>
                </a:lnTo>
                <a:lnTo>
                  <a:pt x="170692" y="1408374"/>
                </a:lnTo>
                <a:lnTo>
                  <a:pt x="198426" y="1444282"/>
                </a:lnTo>
                <a:lnTo>
                  <a:pt x="227924" y="1478695"/>
                </a:lnTo>
                <a:lnTo>
                  <a:pt x="259118" y="1511546"/>
                </a:lnTo>
                <a:lnTo>
                  <a:pt x="291940" y="1542766"/>
                </a:lnTo>
                <a:lnTo>
                  <a:pt x="326323" y="1572289"/>
                </a:lnTo>
                <a:lnTo>
                  <a:pt x="362201" y="1600047"/>
                </a:lnTo>
                <a:lnTo>
                  <a:pt x="399504" y="1625972"/>
                </a:lnTo>
                <a:lnTo>
                  <a:pt x="438166" y="1649998"/>
                </a:lnTo>
                <a:lnTo>
                  <a:pt x="478120" y="1672055"/>
                </a:lnTo>
                <a:lnTo>
                  <a:pt x="519298" y="1692078"/>
                </a:lnTo>
                <a:lnTo>
                  <a:pt x="561631" y="1709997"/>
                </a:lnTo>
                <a:lnTo>
                  <a:pt x="605054" y="1725747"/>
                </a:lnTo>
                <a:lnTo>
                  <a:pt x="649499" y="1739258"/>
                </a:lnTo>
                <a:lnTo>
                  <a:pt x="694897" y="1750465"/>
                </a:lnTo>
                <a:lnTo>
                  <a:pt x="741182" y="1759298"/>
                </a:lnTo>
                <a:lnTo>
                  <a:pt x="788286" y="1765692"/>
                </a:lnTo>
                <a:lnTo>
                  <a:pt x="836142" y="1769577"/>
                </a:lnTo>
                <a:lnTo>
                  <a:pt x="884682" y="1770888"/>
                </a:lnTo>
                <a:lnTo>
                  <a:pt x="933221" y="1769577"/>
                </a:lnTo>
                <a:lnTo>
                  <a:pt x="981077" y="1765692"/>
                </a:lnTo>
                <a:lnTo>
                  <a:pt x="1028181" y="1759298"/>
                </a:lnTo>
                <a:lnTo>
                  <a:pt x="1074466" y="1750465"/>
                </a:lnTo>
                <a:lnTo>
                  <a:pt x="1119864" y="1739258"/>
                </a:lnTo>
                <a:lnTo>
                  <a:pt x="1164309" y="1725747"/>
                </a:lnTo>
                <a:lnTo>
                  <a:pt x="1207732" y="1709997"/>
                </a:lnTo>
                <a:lnTo>
                  <a:pt x="1250065" y="1692078"/>
                </a:lnTo>
                <a:lnTo>
                  <a:pt x="1291243" y="1672055"/>
                </a:lnTo>
                <a:lnTo>
                  <a:pt x="1331197" y="1649998"/>
                </a:lnTo>
                <a:lnTo>
                  <a:pt x="1369859" y="1625972"/>
                </a:lnTo>
                <a:lnTo>
                  <a:pt x="1407162" y="1600047"/>
                </a:lnTo>
                <a:lnTo>
                  <a:pt x="1443040" y="1572289"/>
                </a:lnTo>
                <a:lnTo>
                  <a:pt x="1477423" y="1542766"/>
                </a:lnTo>
                <a:lnTo>
                  <a:pt x="1510245" y="1511546"/>
                </a:lnTo>
                <a:lnTo>
                  <a:pt x="1541439" y="1478695"/>
                </a:lnTo>
                <a:lnTo>
                  <a:pt x="1570937" y="1444282"/>
                </a:lnTo>
                <a:lnTo>
                  <a:pt x="1598671" y="1408374"/>
                </a:lnTo>
                <a:lnTo>
                  <a:pt x="1624574" y="1371038"/>
                </a:lnTo>
                <a:lnTo>
                  <a:pt x="1648578" y="1332342"/>
                </a:lnTo>
                <a:lnTo>
                  <a:pt x="1670617" y="1292354"/>
                </a:lnTo>
                <a:lnTo>
                  <a:pt x="1690622" y="1251141"/>
                </a:lnTo>
                <a:lnTo>
                  <a:pt x="1708526" y="1208771"/>
                </a:lnTo>
                <a:lnTo>
                  <a:pt x="1724262" y="1165311"/>
                </a:lnTo>
                <a:lnTo>
                  <a:pt x="1737762" y="1120828"/>
                </a:lnTo>
                <a:lnTo>
                  <a:pt x="1748958" y="1075391"/>
                </a:lnTo>
                <a:lnTo>
                  <a:pt x="1757784" y="1029066"/>
                </a:lnTo>
                <a:lnTo>
                  <a:pt x="1764172" y="981922"/>
                </a:lnTo>
                <a:lnTo>
                  <a:pt x="1768054" y="934025"/>
                </a:lnTo>
                <a:lnTo>
                  <a:pt x="1769364" y="885444"/>
                </a:lnTo>
                <a:lnTo>
                  <a:pt x="1768054" y="836862"/>
                </a:lnTo>
                <a:lnTo>
                  <a:pt x="1764172" y="788965"/>
                </a:lnTo>
                <a:lnTo>
                  <a:pt x="1757784" y="741821"/>
                </a:lnTo>
                <a:lnTo>
                  <a:pt x="1748958" y="695496"/>
                </a:lnTo>
                <a:lnTo>
                  <a:pt x="1737762" y="650059"/>
                </a:lnTo>
                <a:lnTo>
                  <a:pt x="1724262" y="605576"/>
                </a:lnTo>
                <a:lnTo>
                  <a:pt x="1708526" y="562116"/>
                </a:lnTo>
                <a:lnTo>
                  <a:pt x="1690622" y="519746"/>
                </a:lnTo>
                <a:lnTo>
                  <a:pt x="1670617" y="478533"/>
                </a:lnTo>
                <a:lnTo>
                  <a:pt x="1648578" y="438545"/>
                </a:lnTo>
                <a:lnTo>
                  <a:pt x="1624574" y="399849"/>
                </a:lnTo>
                <a:lnTo>
                  <a:pt x="1598671" y="362513"/>
                </a:lnTo>
                <a:lnTo>
                  <a:pt x="1570937" y="326605"/>
                </a:lnTo>
                <a:lnTo>
                  <a:pt x="1541439" y="292192"/>
                </a:lnTo>
                <a:lnTo>
                  <a:pt x="1510245" y="259341"/>
                </a:lnTo>
                <a:lnTo>
                  <a:pt x="1477423" y="228121"/>
                </a:lnTo>
                <a:lnTo>
                  <a:pt x="1443040" y="198598"/>
                </a:lnTo>
                <a:lnTo>
                  <a:pt x="1407162" y="170840"/>
                </a:lnTo>
                <a:lnTo>
                  <a:pt x="1369859" y="144915"/>
                </a:lnTo>
                <a:lnTo>
                  <a:pt x="1331197" y="120889"/>
                </a:lnTo>
                <a:lnTo>
                  <a:pt x="1291243" y="98832"/>
                </a:lnTo>
                <a:lnTo>
                  <a:pt x="1250065" y="78809"/>
                </a:lnTo>
                <a:lnTo>
                  <a:pt x="1207732" y="60890"/>
                </a:lnTo>
                <a:lnTo>
                  <a:pt x="1164309" y="45140"/>
                </a:lnTo>
                <a:lnTo>
                  <a:pt x="1119864" y="31629"/>
                </a:lnTo>
                <a:lnTo>
                  <a:pt x="1074466" y="20422"/>
                </a:lnTo>
                <a:lnTo>
                  <a:pt x="1028181" y="11589"/>
                </a:lnTo>
                <a:lnTo>
                  <a:pt x="981077" y="5195"/>
                </a:lnTo>
                <a:lnTo>
                  <a:pt x="933221" y="1310"/>
                </a:lnTo>
                <a:lnTo>
                  <a:pt x="884682" y="0"/>
                </a:lnTo>
                <a:close/>
              </a:path>
            </a:pathLst>
          </a:custGeom>
          <a:solidFill>
            <a:srgbClr val="61C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78289" y="1782657"/>
            <a:ext cx="118745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20">
                <a:solidFill>
                  <a:srgbClr val="FFFFFF"/>
                </a:solidFill>
                <a:latin typeface="Calibri"/>
                <a:cs typeface="Calibri"/>
              </a:rPr>
              <a:t>AHLA</a:t>
            </a:r>
            <a:endParaRPr sz="16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b="1" spc="-10">
                <a:solidFill>
                  <a:srgbClr val="FFFFFF"/>
                </a:solidFill>
                <a:latin typeface="Calibri"/>
                <a:cs typeface="Calibri"/>
              </a:rPr>
              <a:t>Webinars</a:t>
            </a:r>
            <a:r>
              <a:rPr sz="1600" b="1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b="1" spc="-10">
                <a:solidFill>
                  <a:srgbClr val="FFFFFF"/>
                </a:solidFill>
                <a:latin typeface="Calibri"/>
                <a:cs typeface="Calibri"/>
              </a:rPr>
              <a:t>Virtual </a:t>
            </a:r>
            <a:r>
              <a:rPr lang="en-US" sz="1600" b="1" spc="-10">
                <a:solidFill>
                  <a:srgbClr val="FFFFFF"/>
                </a:solidFill>
                <a:latin typeface="Calibri"/>
                <a:cs typeface="Calibri"/>
              </a:rPr>
              <a:t>Conferences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86884" y="1409700"/>
            <a:ext cx="1769745" cy="1771014"/>
          </a:xfrm>
          <a:custGeom>
            <a:avLst/>
            <a:gdLst/>
            <a:ahLst/>
            <a:cxnLst/>
            <a:rect l="l" t="t" r="r" b="b"/>
            <a:pathLst>
              <a:path w="1769745" h="1771014">
                <a:moveTo>
                  <a:pt x="884682" y="0"/>
                </a:moveTo>
                <a:lnTo>
                  <a:pt x="836142" y="1310"/>
                </a:lnTo>
                <a:lnTo>
                  <a:pt x="788286" y="5195"/>
                </a:lnTo>
                <a:lnTo>
                  <a:pt x="741182" y="11589"/>
                </a:lnTo>
                <a:lnTo>
                  <a:pt x="694897" y="20422"/>
                </a:lnTo>
                <a:lnTo>
                  <a:pt x="649499" y="31629"/>
                </a:lnTo>
                <a:lnTo>
                  <a:pt x="605054" y="45140"/>
                </a:lnTo>
                <a:lnTo>
                  <a:pt x="561631" y="60890"/>
                </a:lnTo>
                <a:lnTo>
                  <a:pt x="519298" y="78809"/>
                </a:lnTo>
                <a:lnTo>
                  <a:pt x="478120" y="98832"/>
                </a:lnTo>
                <a:lnTo>
                  <a:pt x="438166" y="120889"/>
                </a:lnTo>
                <a:lnTo>
                  <a:pt x="399504" y="144915"/>
                </a:lnTo>
                <a:lnTo>
                  <a:pt x="362201" y="170840"/>
                </a:lnTo>
                <a:lnTo>
                  <a:pt x="326323" y="198598"/>
                </a:lnTo>
                <a:lnTo>
                  <a:pt x="291940" y="228121"/>
                </a:lnTo>
                <a:lnTo>
                  <a:pt x="259118" y="259341"/>
                </a:lnTo>
                <a:lnTo>
                  <a:pt x="227924" y="292192"/>
                </a:lnTo>
                <a:lnTo>
                  <a:pt x="198426" y="326605"/>
                </a:lnTo>
                <a:lnTo>
                  <a:pt x="170692" y="362513"/>
                </a:lnTo>
                <a:lnTo>
                  <a:pt x="144789" y="399849"/>
                </a:lnTo>
                <a:lnTo>
                  <a:pt x="120785" y="438545"/>
                </a:lnTo>
                <a:lnTo>
                  <a:pt x="98746" y="478533"/>
                </a:lnTo>
                <a:lnTo>
                  <a:pt x="78741" y="519746"/>
                </a:lnTo>
                <a:lnTo>
                  <a:pt x="60837" y="562116"/>
                </a:lnTo>
                <a:lnTo>
                  <a:pt x="45101" y="605576"/>
                </a:lnTo>
                <a:lnTo>
                  <a:pt x="31601" y="650059"/>
                </a:lnTo>
                <a:lnTo>
                  <a:pt x="20405" y="695496"/>
                </a:lnTo>
                <a:lnTo>
                  <a:pt x="11579" y="741821"/>
                </a:lnTo>
                <a:lnTo>
                  <a:pt x="5191" y="788965"/>
                </a:lnTo>
                <a:lnTo>
                  <a:pt x="1309" y="836862"/>
                </a:lnTo>
                <a:lnTo>
                  <a:pt x="0" y="885444"/>
                </a:lnTo>
                <a:lnTo>
                  <a:pt x="1309" y="934025"/>
                </a:lnTo>
                <a:lnTo>
                  <a:pt x="5191" y="981922"/>
                </a:lnTo>
                <a:lnTo>
                  <a:pt x="11579" y="1029066"/>
                </a:lnTo>
                <a:lnTo>
                  <a:pt x="20405" y="1075391"/>
                </a:lnTo>
                <a:lnTo>
                  <a:pt x="31601" y="1120828"/>
                </a:lnTo>
                <a:lnTo>
                  <a:pt x="45101" y="1165311"/>
                </a:lnTo>
                <a:lnTo>
                  <a:pt x="60837" y="1208771"/>
                </a:lnTo>
                <a:lnTo>
                  <a:pt x="78741" y="1251141"/>
                </a:lnTo>
                <a:lnTo>
                  <a:pt x="98746" y="1292354"/>
                </a:lnTo>
                <a:lnTo>
                  <a:pt x="120785" y="1332342"/>
                </a:lnTo>
                <a:lnTo>
                  <a:pt x="144789" y="1371038"/>
                </a:lnTo>
                <a:lnTo>
                  <a:pt x="170692" y="1408374"/>
                </a:lnTo>
                <a:lnTo>
                  <a:pt x="198426" y="1444282"/>
                </a:lnTo>
                <a:lnTo>
                  <a:pt x="227924" y="1478695"/>
                </a:lnTo>
                <a:lnTo>
                  <a:pt x="259118" y="1511546"/>
                </a:lnTo>
                <a:lnTo>
                  <a:pt x="291940" y="1542766"/>
                </a:lnTo>
                <a:lnTo>
                  <a:pt x="326323" y="1572289"/>
                </a:lnTo>
                <a:lnTo>
                  <a:pt x="362201" y="1600047"/>
                </a:lnTo>
                <a:lnTo>
                  <a:pt x="399504" y="1625972"/>
                </a:lnTo>
                <a:lnTo>
                  <a:pt x="438166" y="1649998"/>
                </a:lnTo>
                <a:lnTo>
                  <a:pt x="478120" y="1672055"/>
                </a:lnTo>
                <a:lnTo>
                  <a:pt x="519298" y="1692078"/>
                </a:lnTo>
                <a:lnTo>
                  <a:pt x="561631" y="1709997"/>
                </a:lnTo>
                <a:lnTo>
                  <a:pt x="605054" y="1725747"/>
                </a:lnTo>
                <a:lnTo>
                  <a:pt x="649499" y="1739258"/>
                </a:lnTo>
                <a:lnTo>
                  <a:pt x="694897" y="1750465"/>
                </a:lnTo>
                <a:lnTo>
                  <a:pt x="741182" y="1759298"/>
                </a:lnTo>
                <a:lnTo>
                  <a:pt x="788286" y="1765692"/>
                </a:lnTo>
                <a:lnTo>
                  <a:pt x="836142" y="1769577"/>
                </a:lnTo>
                <a:lnTo>
                  <a:pt x="884682" y="1770888"/>
                </a:lnTo>
                <a:lnTo>
                  <a:pt x="933221" y="1769577"/>
                </a:lnTo>
                <a:lnTo>
                  <a:pt x="981077" y="1765692"/>
                </a:lnTo>
                <a:lnTo>
                  <a:pt x="1028181" y="1759298"/>
                </a:lnTo>
                <a:lnTo>
                  <a:pt x="1074466" y="1750465"/>
                </a:lnTo>
                <a:lnTo>
                  <a:pt x="1119864" y="1739258"/>
                </a:lnTo>
                <a:lnTo>
                  <a:pt x="1164309" y="1725747"/>
                </a:lnTo>
                <a:lnTo>
                  <a:pt x="1207732" y="1709997"/>
                </a:lnTo>
                <a:lnTo>
                  <a:pt x="1250065" y="1692078"/>
                </a:lnTo>
                <a:lnTo>
                  <a:pt x="1291243" y="1672055"/>
                </a:lnTo>
                <a:lnTo>
                  <a:pt x="1331197" y="1649998"/>
                </a:lnTo>
                <a:lnTo>
                  <a:pt x="1369859" y="1625972"/>
                </a:lnTo>
                <a:lnTo>
                  <a:pt x="1407162" y="1600047"/>
                </a:lnTo>
                <a:lnTo>
                  <a:pt x="1443040" y="1572289"/>
                </a:lnTo>
                <a:lnTo>
                  <a:pt x="1477423" y="1542766"/>
                </a:lnTo>
                <a:lnTo>
                  <a:pt x="1510245" y="1511546"/>
                </a:lnTo>
                <a:lnTo>
                  <a:pt x="1541439" y="1478695"/>
                </a:lnTo>
                <a:lnTo>
                  <a:pt x="1570937" y="1444282"/>
                </a:lnTo>
                <a:lnTo>
                  <a:pt x="1598671" y="1408374"/>
                </a:lnTo>
                <a:lnTo>
                  <a:pt x="1624574" y="1371038"/>
                </a:lnTo>
                <a:lnTo>
                  <a:pt x="1648578" y="1332342"/>
                </a:lnTo>
                <a:lnTo>
                  <a:pt x="1670617" y="1292354"/>
                </a:lnTo>
                <a:lnTo>
                  <a:pt x="1690622" y="1251141"/>
                </a:lnTo>
                <a:lnTo>
                  <a:pt x="1708526" y="1208771"/>
                </a:lnTo>
                <a:lnTo>
                  <a:pt x="1724262" y="1165311"/>
                </a:lnTo>
                <a:lnTo>
                  <a:pt x="1737762" y="1120828"/>
                </a:lnTo>
                <a:lnTo>
                  <a:pt x="1748958" y="1075391"/>
                </a:lnTo>
                <a:lnTo>
                  <a:pt x="1757784" y="1029066"/>
                </a:lnTo>
                <a:lnTo>
                  <a:pt x="1764172" y="981922"/>
                </a:lnTo>
                <a:lnTo>
                  <a:pt x="1768054" y="934025"/>
                </a:lnTo>
                <a:lnTo>
                  <a:pt x="1769364" y="885444"/>
                </a:lnTo>
                <a:lnTo>
                  <a:pt x="1768054" y="836862"/>
                </a:lnTo>
                <a:lnTo>
                  <a:pt x="1764172" y="788965"/>
                </a:lnTo>
                <a:lnTo>
                  <a:pt x="1757784" y="741821"/>
                </a:lnTo>
                <a:lnTo>
                  <a:pt x="1748958" y="695496"/>
                </a:lnTo>
                <a:lnTo>
                  <a:pt x="1737762" y="650059"/>
                </a:lnTo>
                <a:lnTo>
                  <a:pt x="1724262" y="605576"/>
                </a:lnTo>
                <a:lnTo>
                  <a:pt x="1708526" y="562116"/>
                </a:lnTo>
                <a:lnTo>
                  <a:pt x="1690622" y="519746"/>
                </a:lnTo>
                <a:lnTo>
                  <a:pt x="1670617" y="478533"/>
                </a:lnTo>
                <a:lnTo>
                  <a:pt x="1648578" y="438545"/>
                </a:lnTo>
                <a:lnTo>
                  <a:pt x="1624574" y="399849"/>
                </a:lnTo>
                <a:lnTo>
                  <a:pt x="1598671" y="362513"/>
                </a:lnTo>
                <a:lnTo>
                  <a:pt x="1570937" y="326605"/>
                </a:lnTo>
                <a:lnTo>
                  <a:pt x="1541439" y="292192"/>
                </a:lnTo>
                <a:lnTo>
                  <a:pt x="1510245" y="259341"/>
                </a:lnTo>
                <a:lnTo>
                  <a:pt x="1477423" y="228121"/>
                </a:lnTo>
                <a:lnTo>
                  <a:pt x="1443040" y="198598"/>
                </a:lnTo>
                <a:lnTo>
                  <a:pt x="1407162" y="170840"/>
                </a:lnTo>
                <a:lnTo>
                  <a:pt x="1369859" y="144915"/>
                </a:lnTo>
                <a:lnTo>
                  <a:pt x="1331197" y="120889"/>
                </a:lnTo>
                <a:lnTo>
                  <a:pt x="1291243" y="98832"/>
                </a:lnTo>
                <a:lnTo>
                  <a:pt x="1250065" y="78809"/>
                </a:lnTo>
                <a:lnTo>
                  <a:pt x="1207732" y="60890"/>
                </a:lnTo>
                <a:lnTo>
                  <a:pt x="1164309" y="45140"/>
                </a:lnTo>
                <a:lnTo>
                  <a:pt x="1119864" y="31629"/>
                </a:lnTo>
                <a:lnTo>
                  <a:pt x="1074466" y="20422"/>
                </a:lnTo>
                <a:lnTo>
                  <a:pt x="1028181" y="11589"/>
                </a:lnTo>
                <a:lnTo>
                  <a:pt x="981077" y="5195"/>
                </a:lnTo>
                <a:lnTo>
                  <a:pt x="933221" y="1310"/>
                </a:lnTo>
                <a:lnTo>
                  <a:pt x="884682" y="0"/>
                </a:lnTo>
                <a:close/>
              </a:path>
            </a:pathLst>
          </a:custGeom>
          <a:solidFill>
            <a:srgbClr val="D9C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42440" y="2130129"/>
            <a:ext cx="857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>
                <a:solidFill>
                  <a:srgbClr val="FFFFFF"/>
                </a:solidFill>
                <a:latin typeface="Calibri"/>
                <a:cs typeface="Calibri"/>
              </a:rPr>
              <a:t>Podcasts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86016" y="1409700"/>
            <a:ext cx="1771014" cy="1771014"/>
          </a:xfrm>
          <a:custGeom>
            <a:avLst/>
            <a:gdLst/>
            <a:ahLst/>
            <a:cxnLst/>
            <a:rect l="l" t="t" r="r" b="b"/>
            <a:pathLst>
              <a:path w="1771015" h="1771014">
                <a:moveTo>
                  <a:pt x="885444" y="0"/>
                </a:moveTo>
                <a:lnTo>
                  <a:pt x="836862" y="1310"/>
                </a:lnTo>
                <a:lnTo>
                  <a:pt x="788965" y="5195"/>
                </a:lnTo>
                <a:lnTo>
                  <a:pt x="741821" y="11589"/>
                </a:lnTo>
                <a:lnTo>
                  <a:pt x="695496" y="20422"/>
                </a:lnTo>
                <a:lnTo>
                  <a:pt x="650059" y="31629"/>
                </a:lnTo>
                <a:lnTo>
                  <a:pt x="605576" y="45140"/>
                </a:lnTo>
                <a:lnTo>
                  <a:pt x="562116" y="60890"/>
                </a:lnTo>
                <a:lnTo>
                  <a:pt x="519746" y="78809"/>
                </a:lnTo>
                <a:lnTo>
                  <a:pt x="478533" y="98832"/>
                </a:lnTo>
                <a:lnTo>
                  <a:pt x="438545" y="120889"/>
                </a:lnTo>
                <a:lnTo>
                  <a:pt x="399849" y="144915"/>
                </a:lnTo>
                <a:lnTo>
                  <a:pt x="362513" y="170840"/>
                </a:lnTo>
                <a:lnTo>
                  <a:pt x="326605" y="198598"/>
                </a:lnTo>
                <a:lnTo>
                  <a:pt x="292192" y="228121"/>
                </a:lnTo>
                <a:lnTo>
                  <a:pt x="259341" y="259341"/>
                </a:lnTo>
                <a:lnTo>
                  <a:pt x="228121" y="292192"/>
                </a:lnTo>
                <a:lnTo>
                  <a:pt x="198598" y="326605"/>
                </a:lnTo>
                <a:lnTo>
                  <a:pt x="170840" y="362513"/>
                </a:lnTo>
                <a:lnTo>
                  <a:pt x="144915" y="399849"/>
                </a:lnTo>
                <a:lnTo>
                  <a:pt x="120889" y="438545"/>
                </a:lnTo>
                <a:lnTo>
                  <a:pt x="98832" y="478533"/>
                </a:lnTo>
                <a:lnTo>
                  <a:pt x="78809" y="519746"/>
                </a:lnTo>
                <a:lnTo>
                  <a:pt x="60890" y="562116"/>
                </a:lnTo>
                <a:lnTo>
                  <a:pt x="45140" y="605576"/>
                </a:lnTo>
                <a:lnTo>
                  <a:pt x="31629" y="650059"/>
                </a:lnTo>
                <a:lnTo>
                  <a:pt x="20422" y="695496"/>
                </a:lnTo>
                <a:lnTo>
                  <a:pt x="11589" y="741821"/>
                </a:lnTo>
                <a:lnTo>
                  <a:pt x="5195" y="788965"/>
                </a:lnTo>
                <a:lnTo>
                  <a:pt x="1310" y="836862"/>
                </a:lnTo>
                <a:lnTo>
                  <a:pt x="0" y="885444"/>
                </a:lnTo>
                <a:lnTo>
                  <a:pt x="1310" y="934025"/>
                </a:lnTo>
                <a:lnTo>
                  <a:pt x="5195" y="981922"/>
                </a:lnTo>
                <a:lnTo>
                  <a:pt x="11589" y="1029066"/>
                </a:lnTo>
                <a:lnTo>
                  <a:pt x="20422" y="1075391"/>
                </a:lnTo>
                <a:lnTo>
                  <a:pt x="31629" y="1120828"/>
                </a:lnTo>
                <a:lnTo>
                  <a:pt x="45140" y="1165311"/>
                </a:lnTo>
                <a:lnTo>
                  <a:pt x="60890" y="1208771"/>
                </a:lnTo>
                <a:lnTo>
                  <a:pt x="78809" y="1251141"/>
                </a:lnTo>
                <a:lnTo>
                  <a:pt x="98832" y="1292354"/>
                </a:lnTo>
                <a:lnTo>
                  <a:pt x="120889" y="1332342"/>
                </a:lnTo>
                <a:lnTo>
                  <a:pt x="144915" y="1371038"/>
                </a:lnTo>
                <a:lnTo>
                  <a:pt x="170840" y="1408374"/>
                </a:lnTo>
                <a:lnTo>
                  <a:pt x="198598" y="1444282"/>
                </a:lnTo>
                <a:lnTo>
                  <a:pt x="228121" y="1478695"/>
                </a:lnTo>
                <a:lnTo>
                  <a:pt x="259341" y="1511546"/>
                </a:lnTo>
                <a:lnTo>
                  <a:pt x="292192" y="1542766"/>
                </a:lnTo>
                <a:lnTo>
                  <a:pt x="326605" y="1572289"/>
                </a:lnTo>
                <a:lnTo>
                  <a:pt x="362513" y="1600047"/>
                </a:lnTo>
                <a:lnTo>
                  <a:pt x="399849" y="1625972"/>
                </a:lnTo>
                <a:lnTo>
                  <a:pt x="438545" y="1649998"/>
                </a:lnTo>
                <a:lnTo>
                  <a:pt x="478533" y="1672055"/>
                </a:lnTo>
                <a:lnTo>
                  <a:pt x="519746" y="1692078"/>
                </a:lnTo>
                <a:lnTo>
                  <a:pt x="562116" y="1709997"/>
                </a:lnTo>
                <a:lnTo>
                  <a:pt x="605576" y="1725747"/>
                </a:lnTo>
                <a:lnTo>
                  <a:pt x="650059" y="1739258"/>
                </a:lnTo>
                <a:lnTo>
                  <a:pt x="695496" y="1750465"/>
                </a:lnTo>
                <a:lnTo>
                  <a:pt x="741821" y="1759298"/>
                </a:lnTo>
                <a:lnTo>
                  <a:pt x="788965" y="1765692"/>
                </a:lnTo>
                <a:lnTo>
                  <a:pt x="836862" y="1769577"/>
                </a:lnTo>
                <a:lnTo>
                  <a:pt x="885444" y="1770888"/>
                </a:lnTo>
                <a:lnTo>
                  <a:pt x="934025" y="1769577"/>
                </a:lnTo>
                <a:lnTo>
                  <a:pt x="981922" y="1765692"/>
                </a:lnTo>
                <a:lnTo>
                  <a:pt x="1029066" y="1759298"/>
                </a:lnTo>
                <a:lnTo>
                  <a:pt x="1075391" y="1750465"/>
                </a:lnTo>
                <a:lnTo>
                  <a:pt x="1120828" y="1739258"/>
                </a:lnTo>
                <a:lnTo>
                  <a:pt x="1165311" y="1725747"/>
                </a:lnTo>
                <a:lnTo>
                  <a:pt x="1208771" y="1709997"/>
                </a:lnTo>
                <a:lnTo>
                  <a:pt x="1251141" y="1692078"/>
                </a:lnTo>
                <a:lnTo>
                  <a:pt x="1292354" y="1672055"/>
                </a:lnTo>
                <a:lnTo>
                  <a:pt x="1332342" y="1649998"/>
                </a:lnTo>
                <a:lnTo>
                  <a:pt x="1371038" y="1625972"/>
                </a:lnTo>
                <a:lnTo>
                  <a:pt x="1408374" y="1600047"/>
                </a:lnTo>
                <a:lnTo>
                  <a:pt x="1444282" y="1572289"/>
                </a:lnTo>
                <a:lnTo>
                  <a:pt x="1478695" y="1542766"/>
                </a:lnTo>
                <a:lnTo>
                  <a:pt x="1511546" y="1511546"/>
                </a:lnTo>
                <a:lnTo>
                  <a:pt x="1542766" y="1478695"/>
                </a:lnTo>
                <a:lnTo>
                  <a:pt x="1572289" y="1444282"/>
                </a:lnTo>
                <a:lnTo>
                  <a:pt x="1600047" y="1408374"/>
                </a:lnTo>
                <a:lnTo>
                  <a:pt x="1625972" y="1371038"/>
                </a:lnTo>
                <a:lnTo>
                  <a:pt x="1649998" y="1332342"/>
                </a:lnTo>
                <a:lnTo>
                  <a:pt x="1672055" y="1292354"/>
                </a:lnTo>
                <a:lnTo>
                  <a:pt x="1692078" y="1251141"/>
                </a:lnTo>
                <a:lnTo>
                  <a:pt x="1709997" y="1208771"/>
                </a:lnTo>
                <a:lnTo>
                  <a:pt x="1725747" y="1165311"/>
                </a:lnTo>
                <a:lnTo>
                  <a:pt x="1739258" y="1120828"/>
                </a:lnTo>
                <a:lnTo>
                  <a:pt x="1750465" y="1075391"/>
                </a:lnTo>
                <a:lnTo>
                  <a:pt x="1759298" y="1029066"/>
                </a:lnTo>
                <a:lnTo>
                  <a:pt x="1765692" y="981922"/>
                </a:lnTo>
                <a:lnTo>
                  <a:pt x="1769577" y="934025"/>
                </a:lnTo>
                <a:lnTo>
                  <a:pt x="1770888" y="885444"/>
                </a:lnTo>
                <a:lnTo>
                  <a:pt x="1769577" y="836862"/>
                </a:lnTo>
                <a:lnTo>
                  <a:pt x="1765692" y="788965"/>
                </a:lnTo>
                <a:lnTo>
                  <a:pt x="1759298" y="741821"/>
                </a:lnTo>
                <a:lnTo>
                  <a:pt x="1750465" y="695496"/>
                </a:lnTo>
                <a:lnTo>
                  <a:pt x="1739258" y="650059"/>
                </a:lnTo>
                <a:lnTo>
                  <a:pt x="1725747" y="605576"/>
                </a:lnTo>
                <a:lnTo>
                  <a:pt x="1709997" y="562116"/>
                </a:lnTo>
                <a:lnTo>
                  <a:pt x="1692078" y="519746"/>
                </a:lnTo>
                <a:lnTo>
                  <a:pt x="1672055" y="478533"/>
                </a:lnTo>
                <a:lnTo>
                  <a:pt x="1649998" y="438545"/>
                </a:lnTo>
                <a:lnTo>
                  <a:pt x="1625972" y="399849"/>
                </a:lnTo>
                <a:lnTo>
                  <a:pt x="1600047" y="362513"/>
                </a:lnTo>
                <a:lnTo>
                  <a:pt x="1572289" y="326605"/>
                </a:lnTo>
                <a:lnTo>
                  <a:pt x="1542766" y="292192"/>
                </a:lnTo>
                <a:lnTo>
                  <a:pt x="1511546" y="259341"/>
                </a:lnTo>
                <a:lnTo>
                  <a:pt x="1478695" y="228121"/>
                </a:lnTo>
                <a:lnTo>
                  <a:pt x="1444282" y="198598"/>
                </a:lnTo>
                <a:lnTo>
                  <a:pt x="1408374" y="170840"/>
                </a:lnTo>
                <a:lnTo>
                  <a:pt x="1371038" y="144915"/>
                </a:lnTo>
                <a:lnTo>
                  <a:pt x="1332342" y="120889"/>
                </a:lnTo>
                <a:lnTo>
                  <a:pt x="1292354" y="98832"/>
                </a:lnTo>
                <a:lnTo>
                  <a:pt x="1251141" y="78809"/>
                </a:lnTo>
                <a:lnTo>
                  <a:pt x="1208771" y="60890"/>
                </a:lnTo>
                <a:lnTo>
                  <a:pt x="1165311" y="45140"/>
                </a:lnTo>
                <a:lnTo>
                  <a:pt x="1120828" y="31629"/>
                </a:lnTo>
                <a:lnTo>
                  <a:pt x="1075391" y="20422"/>
                </a:lnTo>
                <a:lnTo>
                  <a:pt x="1029066" y="11589"/>
                </a:lnTo>
                <a:lnTo>
                  <a:pt x="981922" y="5195"/>
                </a:lnTo>
                <a:lnTo>
                  <a:pt x="934025" y="1310"/>
                </a:lnTo>
                <a:lnTo>
                  <a:pt x="885444" y="0"/>
                </a:lnTo>
                <a:close/>
              </a:path>
            </a:pathLst>
          </a:custGeom>
          <a:solidFill>
            <a:srgbClr val="004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315200" y="1973396"/>
            <a:ext cx="1121027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7945" algn="ctr">
              <a:lnSpc>
                <a:spcPct val="100000"/>
              </a:lnSpc>
              <a:spcBef>
                <a:spcPts val="95"/>
              </a:spcBef>
            </a:pPr>
            <a:r>
              <a:rPr lang="en-US" sz="1400" b="1" spc="-10">
                <a:solidFill>
                  <a:srgbClr val="FFFFFF"/>
                </a:solidFill>
                <a:latin typeface="Calibri"/>
                <a:cs typeface="Calibri"/>
              </a:rPr>
              <a:t>Premier          Nonpartisan Newsletter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3058" y="1096133"/>
            <a:ext cx="5880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70785" algn="l"/>
                <a:tab pos="4388485" algn="l"/>
              </a:tabLst>
            </a:pPr>
            <a:r>
              <a:rPr sz="1200" b="1" spc="-10">
                <a:solidFill>
                  <a:srgbClr val="404040"/>
                </a:solidFill>
                <a:latin typeface="Calibri"/>
                <a:cs typeface="Calibri"/>
              </a:rPr>
              <a:t>On-</a:t>
            </a:r>
            <a:r>
              <a:rPr sz="1200" b="1">
                <a:solidFill>
                  <a:srgbClr val="404040"/>
                </a:solidFill>
                <a:latin typeface="Calibri"/>
                <a:cs typeface="Calibri"/>
              </a:rPr>
              <a:t>Demand</a:t>
            </a:r>
            <a:r>
              <a:rPr sz="1200" b="1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0">
                <a:solidFill>
                  <a:srgbClr val="404040"/>
                </a:solidFill>
                <a:latin typeface="Calibri"/>
                <a:cs typeface="Calibri"/>
              </a:rPr>
              <a:t>Education</a:t>
            </a:r>
            <a:r>
              <a:rPr sz="1200" b="1">
                <a:solidFill>
                  <a:srgbClr val="404040"/>
                </a:solidFill>
                <a:latin typeface="Calibri"/>
                <a:cs typeface="Calibri"/>
              </a:rPr>
              <a:t>	Live</a:t>
            </a:r>
            <a:r>
              <a:rPr sz="1200" b="1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0">
                <a:solidFill>
                  <a:srgbClr val="404040"/>
                </a:solidFill>
                <a:latin typeface="Calibri"/>
                <a:cs typeface="Calibri"/>
              </a:rPr>
              <a:t>Education</a:t>
            </a:r>
            <a:r>
              <a:rPr sz="1200" b="1">
                <a:solidFill>
                  <a:srgbClr val="404040"/>
                </a:solidFill>
                <a:latin typeface="Calibri"/>
                <a:cs typeface="Calibri"/>
              </a:rPr>
              <a:t>	Speaking</a:t>
            </a:r>
            <a:r>
              <a:rPr sz="1200" b="1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200" b="1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404040"/>
                </a:solidFill>
                <a:latin typeface="Calibri"/>
                <a:cs typeface="Calibri"/>
              </a:rPr>
              <a:t>Health</a:t>
            </a:r>
            <a:r>
              <a:rPr sz="1200" b="1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25">
                <a:solidFill>
                  <a:srgbClr val="404040"/>
                </a:solidFill>
                <a:latin typeface="Calibri"/>
                <a:cs typeface="Calibri"/>
              </a:rPr>
              <a:t>Law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64737" y="996798"/>
            <a:ext cx="19028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 marR="5080" indent="-66040" algn="ctr">
              <a:lnSpc>
                <a:spcPct val="100000"/>
              </a:lnSpc>
              <a:spcBef>
                <a:spcPts val="100"/>
              </a:spcBef>
            </a:pPr>
            <a:r>
              <a:rPr lang="en-US" sz="1200" b="1">
                <a:solidFill>
                  <a:srgbClr val="404040"/>
                </a:solidFill>
                <a:latin typeface="Calibri"/>
                <a:cs typeface="Calibri"/>
              </a:rPr>
              <a:t>  Policy &amp; Administration Resource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7200" y="935736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4">
                <a:moveTo>
                  <a:pt x="62484" y="0"/>
                </a:moveTo>
                <a:lnTo>
                  <a:pt x="0" y="0"/>
                </a:lnTo>
                <a:lnTo>
                  <a:pt x="0" y="64008"/>
                </a:lnTo>
                <a:lnTo>
                  <a:pt x="62484" y="64008"/>
                </a:lnTo>
                <a:lnTo>
                  <a:pt x="62484" y="0"/>
                </a:lnTo>
                <a:close/>
              </a:path>
            </a:pathLst>
          </a:custGeom>
          <a:solidFill>
            <a:srgbClr val="004D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6927" y="93573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4">
                <a:moveTo>
                  <a:pt x="64007" y="0"/>
                </a:moveTo>
                <a:lnTo>
                  <a:pt x="0" y="0"/>
                </a:lnTo>
                <a:lnTo>
                  <a:pt x="0" y="64008"/>
                </a:lnTo>
                <a:lnTo>
                  <a:pt x="64007" y="64008"/>
                </a:lnTo>
                <a:lnTo>
                  <a:pt x="64007" y="0"/>
                </a:lnTo>
                <a:close/>
              </a:path>
            </a:pathLst>
          </a:custGeom>
          <a:solidFill>
            <a:srgbClr val="61C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8180" y="935736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4">
                <a:moveTo>
                  <a:pt x="62484" y="0"/>
                </a:moveTo>
                <a:lnTo>
                  <a:pt x="0" y="0"/>
                </a:lnTo>
                <a:lnTo>
                  <a:pt x="0" y="64008"/>
                </a:lnTo>
                <a:lnTo>
                  <a:pt x="62484" y="64008"/>
                </a:lnTo>
                <a:lnTo>
                  <a:pt x="62484" y="0"/>
                </a:lnTo>
                <a:close/>
              </a:path>
            </a:pathLst>
          </a:custGeom>
          <a:solidFill>
            <a:srgbClr val="D9C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7908" y="935736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4">
                <a:moveTo>
                  <a:pt x="62483" y="0"/>
                </a:moveTo>
                <a:lnTo>
                  <a:pt x="0" y="0"/>
                </a:lnTo>
                <a:lnTo>
                  <a:pt x="0" y="64008"/>
                </a:lnTo>
                <a:lnTo>
                  <a:pt x="62483" y="64008"/>
                </a:lnTo>
                <a:lnTo>
                  <a:pt x="62483" y="0"/>
                </a:lnTo>
                <a:close/>
              </a:path>
            </a:pathLst>
          </a:custGeom>
          <a:solidFill>
            <a:srgbClr val="004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7636" y="935736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4">
                <a:moveTo>
                  <a:pt x="62484" y="0"/>
                </a:moveTo>
                <a:lnTo>
                  <a:pt x="0" y="0"/>
                </a:lnTo>
                <a:lnTo>
                  <a:pt x="0" y="64008"/>
                </a:lnTo>
                <a:lnTo>
                  <a:pt x="62484" y="64008"/>
                </a:lnTo>
                <a:lnTo>
                  <a:pt x="62484" y="0"/>
                </a:lnTo>
                <a:close/>
              </a:path>
            </a:pathLst>
          </a:custGeom>
          <a:solidFill>
            <a:srgbClr val="D3BC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07363" y="93573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4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675">
              <a:lnSpc>
                <a:spcPct val="100000"/>
              </a:lnSpc>
            </a:pPr>
            <a:fld id="{81D60167-4931-47E6-BA6A-407CBD079E47}" type="slidenum">
              <a:rPr spc="-50" dirty="0">
                <a:latin typeface="Times New Roman"/>
                <a:cs typeface="Times New Roman"/>
              </a:rPr>
              <a:t>5</a:t>
            </a:fld>
            <a:endParaRPr spc="-5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7EB07-727F-8F92-9B3F-25FA5CA08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B1A13B1-0876-373B-9833-E178115885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>
                <a:solidFill>
                  <a:srgbClr val="004D8F"/>
                </a:solidFill>
                <a:latin typeface="Arial"/>
                <a:cs typeface="Arial"/>
              </a:rPr>
              <a:t>Connect,</a:t>
            </a:r>
            <a:r>
              <a:rPr sz="2800" spc="-75">
                <a:solidFill>
                  <a:srgbClr val="004D8F"/>
                </a:solidFill>
                <a:latin typeface="Arial"/>
                <a:cs typeface="Arial"/>
              </a:rPr>
              <a:t> </a:t>
            </a:r>
            <a:r>
              <a:rPr sz="2800">
                <a:solidFill>
                  <a:srgbClr val="004D8F"/>
                </a:solidFill>
                <a:latin typeface="Arial"/>
                <a:cs typeface="Arial"/>
              </a:rPr>
              <a:t>Learn,</a:t>
            </a:r>
            <a:r>
              <a:rPr sz="2800" spc="-185">
                <a:solidFill>
                  <a:srgbClr val="004D8F"/>
                </a:solidFill>
                <a:latin typeface="Arial"/>
                <a:cs typeface="Arial"/>
              </a:rPr>
              <a:t> </a:t>
            </a:r>
            <a:r>
              <a:rPr sz="2800">
                <a:solidFill>
                  <a:srgbClr val="004D8F"/>
                </a:solidFill>
                <a:latin typeface="Arial"/>
                <a:cs typeface="Arial"/>
              </a:rPr>
              <a:t>Advance</a:t>
            </a:r>
            <a:r>
              <a:rPr sz="2800" spc="-80">
                <a:solidFill>
                  <a:srgbClr val="004D8F"/>
                </a:solidFill>
                <a:latin typeface="Arial"/>
                <a:cs typeface="Arial"/>
              </a:rPr>
              <a:t> </a:t>
            </a:r>
            <a:r>
              <a:rPr sz="2800" spc="-10">
                <a:solidFill>
                  <a:srgbClr val="004D8F"/>
                </a:solidFill>
                <a:latin typeface="Arial"/>
                <a:cs typeface="Arial"/>
              </a:rPr>
              <a:t>Virtually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D20A7945-173C-6B4F-B487-E9CC31E268FC}"/>
              </a:ext>
            </a:extLst>
          </p:cNvPr>
          <p:cNvSpPr/>
          <p:nvPr/>
        </p:nvSpPr>
        <p:spPr>
          <a:xfrm>
            <a:off x="457200" y="935736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4">
                <a:moveTo>
                  <a:pt x="62484" y="0"/>
                </a:moveTo>
                <a:lnTo>
                  <a:pt x="0" y="0"/>
                </a:lnTo>
                <a:lnTo>
                  <a:pt x="0" y="64008"/>
                </a:lnTo>
                <a:lnTo>
                  <a:pt x="62484" y="64008"/>
                </a:lnTo>
                <a:lnTo>
                  <a:pt x="62484" y="0"/>
                </a:lnTo>
                <a:close/>
              </a:path>
            </a:pathLst>
          </a:custGeom>
          <a:solidFill>
            <a:srgbClr val="004D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19187D6B-6FCC-BEC4-8F2B-8498B9D63F71}"/>
              </a:ext>
            </a:extLst>
          </p:cNvPr>
          <p:cNvSpPr/>
          <p:nvPr/>
        </p:nvSpPr>
        <p:spPr>
          <a:xfrm>
            <a:off x="566927" y="93573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4">
                <a:moveTo>
                  <a:pt x="64007" y="0"/>
                </a:moveTo>
                <a:lnTo>
                  <a:pt x="0" y="0"/>
                </a:lnTo>
                <a:lnTo>
                  <a:pt x="0" y="64008"/>
                </a:lnTo>
                <a:lnTo>
                  <a:pt x="64007" y="64008"/>
                </a:lnTo>
                <a:lnTo>
                  <a:pt x="64007" y="0"/>
                </a:lnTo>
                <a:close/>
              </a:path>
            </a:pathLst>
          </a:custGeom>
          <a:solidFill>
            <a:srgbClr val="61C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3AE65D40-32C3-9D91-3D76-8E9749696399}"/>
              </a:ext>
            </a:extLst>
          </p:cNvPr>
          <p:cNvSpPr/>
          <p:nvPr/>
        </p:nvSpPr>
        <p:spPr>
          <a:xfrm>
            <a:off x="678180" y="935736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4">
                <a:moveTo>
                  <a:pt x="62484" y="0"/>
                </a:moveTo>
                <a:lnTo>
                  <a:pt x="0" y="0"/>
                </a:lnTo>
                <a:lnTo>
                  <a:pt x="0" y="64008"/>
                </a:lnTo>
                <a:lnTo>
                  <a:pt x="62484" y="64008"/>
                </a:lnTo>
                <a:lnTo>
                  <a:pt x="62484" y="0"/>
                </a:lnTo>
                <a:close/>
              </a:path>
            </a:pathLst>
          </a:custGeom>
          <a:solidFill>
            <a:srgbClr val="D9C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4E516E5B-97AC-148A-D6A3-2EBBEEFC9D45}"/>
              </a:ext>
            </a:extLst>
          </p:cNvPr>
          <p:cNvSpPr/>
          <p:nvPr/>
        </p:nvSpPr>
        <p:spPr>
          <a:xfrm>
            <a:off x="787908" y="935736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4">
                <a:moveTo>
                  <a:pt x="62483" y="0"/>
                </a:moveTo>
                <a:lnTo>
                  <a:pt x="0" y="0"/>
                </a:lnTo>
                <a:lnTo>
                  <a:pt x="0" y="64008"/>
                </a:lnTo>
                <a:lnTo>
                  <a:pt x="62483" y="64008"/>
                </a:lnTo>
                <a:lnTo>
                  <a:pt x="62483" y="0"/>
                </a:lnTo>
                <a:close/>
              </a:path>
            </a:pathLst>
          </a:custGeom>
          <a:solidFill>
            <a:srgbClr val="004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7285AA3B-6D24-ED46-8A6E-9CFED4056023}"/>
              </a:ext>
            </a:extLst>
          </p:cNvPr>
          <p:cNvSpPr/>
          <p:nvPr/>
        </p:nvSpPr>
        <p:spPr>
          <a:xfrm>
            <a:off x="897636" y="935736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4">
                <a:moveTo>
                  <a:pt x="62484" y="0"/>
                </a:moveTo>
                <a:lnTo>
                  <a:pt x="0" y="0"/>
                </a:lnTo>
                <a:lnTo>
                  <a:pt x="0" y="64008"/>
                </a:lnTo>
                <a:lnTo>
                  <a:pt x="62484" y="64008"/>
                </a:lnTo>
                <a:lnTo>
                  <a:pt x="62484" y="0"/>
                </a:lnTo>
                <a:close/>
              </a:path>
            </a:pathLst>
          </a:custGeom>
          <a:solidFill>
            <a:srgbClr val="D3BC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32CBE876-7FED-1469-6157-6B5E499953CD}"/>
              </a:ext>
            </a:extLst>
          </p:cNvPr>
          <p:cNvSpPr/>
          <p:nvPr/>
        </p:nvSpPr>
        <p:spPr>
          <a:xfrm>
            <a:off x="1007363" y="93573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4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1C3F8BA9-1AAD-24DC-74B8-80474661524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675">
              <a:lnSpc>
                <a:spcPct val="100000"/>
              </a:lnSpc>
            </a:pPr>
            <a:fld id="{81D60167-4931-47E6-BA6A-407CBD079E47}" type="slidenum">
              <a:rPr spc="-50" dirty="0">
                <a:latin typeface="Times New Roman"/>
                <a:cs typeface="Times New Roman"/>
              </a:rPr>
              <a:t>6</a:t>
            </a:fld>
            <a:endParaRPr spc="-50">
              <a:latin typeface="Times New Roman"/>
              <a:cs typeface="Times New Roman"/>
            </a:endParaRP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4A3DC10B-29CB-F622-1B3C-0D85F7D52571}"/>
              </a:ext>
            </a:extLst>
          </p:cNvPr>
          <p:cNvSpPr txBox="1"/>
          <p:nvPr/>
        </p:nvSpPr>
        <p:spPr>
          <a:xfrm>
            <a:off x="384520" y="1158875"/>
            <a:ext cx="30727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>
                <a:latin typeface="Calibri"/>
                <a:cs typeface="Calibri"/>
              </a:rPr>
              <a:t>Educating</a:t>
            </a:r>
            <a:r>
              <a:rPr sz="1100" spc="-50">
                <a:latin typeface="Calibri"/>
                <a:cs typeface="Calibri"/>
              </a:rPr>
              <a:t> </a:t>
            </a:r>
            <a:r>
              <a:rPr sz="1100">
                <a:latin typeface="Calibri"/>
                <a:cs typeface="Calibri"/>
              </a:rPr>
              <a:t>and</a:t>
            </a:r>
            <a:r>
              <a:rPr sz="1100" spc="-15">
                <a:latin typeface="Calibri"/>
                <a:cs typeface="Calibri"/>
              </a:rPr>
              <a:t> </a:t>
            </a:r>
            <a:r>
              <a:rPr sz="1100">
                <a:latin typeface="Calibri"/>
                <a:cs typeface="Calibri"/>
              </a:rPr>
              <a:t>Connecting</a:t>
            </a:r>
            <a:r>
              <a:rPr sz="1100" spc="-55">
                <a:latin typeface="Calibri"/>
                <a:cs typeface="Calibri"/>
              </a:rPr>
              <a:t> </a:t>
            </a:r>
            <a:r>
              <a:rPr sz="1100">
                <a:latin typeface="Calibri"/>
                <a:cs typeface="Calibri"/>
              </a:rPr>
              <a:t>the</a:t>
            </a:r>
            <a:r>
              <a:rPr sz="1100" spc="-20">
                <a:latin typeface="Calibri"/>
                <a:cs typeface="Calibri"/>
              </a:rPr>
              <a:t> </a:t>
            </a:r>
            <a:r>
              <a:rPr sz="1100">
                <a:latin typeface="Calibri"/>
                <a:cs typeface="Calibri"/>
              </a:rPr>
              <a:t>Health</a:t>
            </a:r>
            <a:r>
              <a:rPr sz="1100" spc="-25">
                <a:latin typeface="Calibri"/>
                <a:cs typeface="Calibri"/>
              </a:rPr>
              <a:t> </a:t>
            </a:r>
            <a:r>
              <a:rPr sz="1100">
                <a:latin typeface="Calibri"/>
                <a:cs typeface="Calibri"/>
              </a:rPr>
              <a:t>Law</a:t>
            </a:r>
            <a:r>
              <a:rPr sz="1100" spc="-20">
                <a:latin typeface="Calibri"/>
                <a:cs typeface="Calibri"/>
              </a:rPr>
              <a:t> </a:t>
            </a:r>
            <a:r>
              <a:rPr sz="1100" spc="-10">
                <a:latin typeface="Calibri"/>
                <a:cs typeface="Calibri"/>
              </a:rPr>
              <a:t>Community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53B777F6-1840-6309-26D4-D542682C58F0}"/>
              </a:ext>
            </a:extLst>
          </p:cNvPr>
          <p:cNvSpPr txBox="1"/>
          <p:nvPr/>
        </p:nvSpPr>
        <p:spPr>
          <a:xfrm>
            <a:off x="387095" y="1518285"/>
            <a:ext cx="2715895" cy="3187065"/>
          </a:xfrm>
          <a:prstGeom prst="rect">
            <a:avLst/>
          </a:prstGeom>
          <a:solidFill>
            <a:srgbClr val="EF5228"/>
          </a:solidFill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endParaRPr sz="1200">
              <a:latin typeface="Times New Roman"/>
              <a:cs typeface="Times New Roman"/>
            </a:endParaRPr>
          </a:p>
          <a:p>
            <a:pPr marL="218440">
              <a:lnSpc>
                <a:spcPct val="100000"/>
              </a:lnSpc>
            </a:pPr>
            <a:r>
              <a:rPr sz="1200" b="1">
                <a:latin typeface="Calibri"/>
                <a:cs typeface="Calibri"/>
              </a:rPr>
              <a:t>Annual</a:t>
            </a:r>
            <a:r>
              <a:rPr sz="1200" b="1" spc="-35">
                <a:latin typeface="Calibri"/>
                <a:cs typeface="Calibri"/>
              </a:rPr>
              <a:t> </a:t>
            </a:r>
            <a:r>
              <a:rPr sz="1200" b="1" spc="-10">
                <a:latin typeface="Calibri"/>
                <a:cs typeface="Calibri"/>
              </a:rPr>
              <a:t>In-</a:t>
            </a:r>
            <a:r>
              <a:rPr sz="1200" b="1">
                <a:latin typeface="Calibri"/>
                <a:cs typeface="Calibri"/>
              </a:rPr>
              <a:t>Person</a:t>
            </a:r>
            <a:r>
              <a:rPr sz="1200" b="1" spc="-45">
                <a:latin typeface="Calibri"/>
                <a:cs typeface="Calibri"/>
              </a:rPr>
              <a:t> </a:t>
            </a:r>
            <a:r>
              <a:rPr sz="1200" b="1" spc="-10">
                <a:latin typeface="Calibri"/>
                <a:cs typeface="Calibri"/>
              </a:rPr>
              <a:t>Conferences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35"/>
              </a:spcBef>
            </a:pPr>
            <a:endParaRPr sz="1200">
              <a:latin typeface="Calibri"/>
              <a:cs typeface="Calibri"/>
            </a:endParaRPr>
          </a:p>
          <a:p>
            <a:pPr marL="563245" indent="-1714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63245" algn="l"/>
              </a:tabLst>
            </a:pPr>
            <a:r>
              <a:rPr sz="1200">
                <a:latin typeface="Calibri"/>
                <a:cs typeface="Calibri"/>
              </a:rPr>
              <a:t>Fraud</a:t>
            </a:r>
            <a:r>
              <a:rPr sz="1200" spc="-45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and</a:t>
            </a:r>
            <a:r>
              <a:rPr sz="1200" spc="-25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Compliance</a:t>
            </a:r>
            <a:r>
              <a:rPr sz="1200" spc="-15">
                <a:latin typeface="Calibri"/>
                <a:cs typeface="Calibri"/>
              </a:rPr>
              <a:t> </a:t>
            </a:r>
            <a:r>
              <a:rPr sz="1200" spc="-10">
                <a:latin typeface="Calibri"/>
                <a:cs typeface="Calibri"/>
              </a:rPr>
              <a:t>Forum</a:t>
            </a:r>
            <a:endParaRPr sz="1200">
              <a:latin typeface="Calibri"/>
              <a:cs typeface="Calibri"/>
            </a:endParaRPr>
          </a:p>
          <a:p>
            <a:pPr marL="563245" indent="-17145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563245" algn="l"/>
              </a:tabLst>
            </a:pPr>
            <a:r>
              <a:rPr sz="1200" spc="-10">
                <a:latin typeface="Calibri"/>
                <a:cs typeface="Calibri"/>
              </a:rPr>
              <a:t>Fundamentals</a:t>
            </a:r>
            <a:r>
              <a:rPr sz="1200" spc="-15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of</a:t>
            </a:r>
            <a:r>
              <a:rPr sz="1200" spc="10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Health</a:t>
            </a:r>
            <a:r>
              <a:rPr sz="1200" spc="10">
                <a:latin typeface="Calibri"/>
                <a:cs typeface="Calibri"/>
              </a:rPr>
              <a:t> </a:t>
            </a:r>
            <a:r>
              <a:rPr sz="1200" spc="-25">
                <a:latin typeface="Calibri"/>
                <a:cs typeface="Calibri"/>
              </a:rPr>
              <a:t>Law</a:t>
            </a:r>
            <a:endParaRPr sz="1200">
              <a:latin typeface="Calibri"/>
              <a:cs typeface="Calibri"/>
            </a:endParaRPr>
          </a:p>
          <a:p>
            <a:pPr marL="562610" marR="278130" indent="-170815">
              <a:lnSpc>
                <a:spcPct val="150000"/>
              </a:lnSpc>
              <a:buFont typeface="Arial"/>
              <a:buChar char="•"/>
              <a:tabLst>
                <a:tab pos="562610" algn="l"/>
              </a:tabLst>
            </a:pPr>
            <a:r>
              <a:rPr sz="1200">
                <a:latin typeface="Calibri"/>
                <a:cs typeface="Calibri"/>
              </a:rPr>
              <a:t>The</a:t>
            </a:r>
            <a:r>
              <a:rPr sz="1200" spc="-35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Institute</a:t>
            </a:r>
            <a:r>
              <a:rPr sz="1200" spc="-50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on</a:t>
            </a:r>
            <a:r>
              <a:rPr sz="1200" spc="-30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Medicare</a:t>
            </a:r>
            <a:r>
              <a:rPr sz="1200" spc="-30">
                <a:latin typeface="Calibri"/>
                <a:cs typeface="Calibri"/>
              </a:rPr>
              <a:t> </a:t>
            </a:r>
            <a:r>
              <a:rPr sz="1200" spc="-25">
                <a:latin typeface="Calibri"/>
                <a:cs typeface="Calibri"/>
              </a:rPr>
              <a:t>and </a:t>
            </a:r>
            <a:r>
              <a:rPr sz="1200">
                <a:latin typeface="Calibri"/>
                <a:cs typeface="Calibri"/>
              </a:rPr>
              <a:t>Medicaid</a:t>
            </a:r>
            <a:r>
              <a:rPr sz="1200" spc="-40">
                <a:latin typeface="Calibri"/>
                <a:cs typeface="Calibri"/>
              </a:rPr>
              <a:t> </a:t>
            </a:r>
            <a:r>
              <a:rPr sz="1200" spc="-10">
                <a:latin typeface="Calibri"/>
                <a:cs typeface="Calibri"/>
              </a:rPr>
              <a:t>Payment</a:t>
            </a:r>
            <a:r>
              <a:rPr sz="1200" spc="-40">
                <a:latin typeface="Calibri"/>
                <a:cs typeface="Calibri"/>
              </a:rPr>
              <a:t> </a:t>
            </a:r>
            <a:r>
              <a:rPr sz="1200" spc="-10">
                <a:latin typeface="Calibri"/>
                <a:cs typeface="Calibri"/>
              </a:rPr>
              <a:t>Issues</a:t>
            </a:r>
            <a:endParaRPr sz="1200">
              <a:latin typeface="Calibri"/>
              <a:cs typeface="Calibri"/>
            </a:endParaRPr>
          </a:p>
          <a:p>
            <a:pPr marL="563245" indent="-17145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563245" algn="l"/>
              </a:tabLst>
            </a:pPr>
            <a:r>
              <a:rPr sz="1200">
                <a:latin typeface="Calibri"/>
                <a:cs typeface="Calibri"/>
              </a:rPr>
              <a:t>Health</a:t>
            </a:r>
            <a:r>
              <a:rPr sz="1200" spc="-25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Care</a:t>
            </a:r>
            <a:r>
              <a:rPr sz="1200" spc="-25">
                <a:latin typeface="Calibri"/>
                <a:cs typeface="Calibri"/>
              </a:rPr>
              <a:t> </a:t>
            </a:r>
            <a:r>
              <a:rPr sz="1200" spc="-10">
                <a:latin typeface="Calibri"/>
                <a:cs typeface="Calibri"/>
              </a:rPr>
              <a:t>Transactions</a:t>
            </a:r>
            <a:endParaRPr sz="1200">
              <a:latin typeface="Calibri"/>
              <a:cs typeface="Calibri"/>
            </a:endParaRPr>
          </a:p>
          <a:p>
            <a:pPr marL="563245" indent="-17145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563245" algn="l"/>
              </a:tabLst>
            </a:pPr>
            <a:r>
              <a:rPr sz="1200">
                <a:latin typeface="Calibri"/>
                <a:cs typeface="Calibri"/>
              </a:rPr>
              <a:t>AHLA</a:t>
            </a:r>
            <a:r>
              <a:rPr sz="1200" spc="-5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Annual</a:t>
            </a:r>
            <a:r>
              <a:rPr sz="1200" spc="-45">
                <a:latin typeface="Calibri"/>
                <a:cs typeface="Calibri"/>
              </a:rPr>
              <a:t> </a:t>
            </a:r>
            <a:r>
              <a:rPr sz="1200" spc="-10">
                <a:latin typeface="Calibri"/>
                <a:cs typeface="Calibri"/>
              </a:rPr>
              <a:t>Meeting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EC9AB752-5411-EBF8-EAF7-9A86C9AE2B69}"/>
              </a:ext>
            </a:extLst>
          </p:cNvPr>
          <p:cNvSpPr txBox="1"/>
          <p:nvPr/>
        </p:nvSpPr>
        <p:spPr>
          <a:xfrm>
            <a:off x="3214116" y="1518285"/>
            <a:ext cx="2715895" cy="3187065"/>
          </a:xfrm>
          <a:prstGeom prst="rect">
            <a:avLst/>
          </a:prstGeom>
          <a:solidFill>
            <a:srgbClr val="61C0C6"/>
          </a:solidFill>
        </p:spPr>
        <p:txBody>
          <a:bodyPr vert="horz" wrap="square" lIns="0" tIns="168275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1325"/>
              </a:spcBef>
            </a:pPr>
            <a:r>
              <a:rPr sz="1200" b="1" spc="-10">
                <a:latin typeface="Calibri"/>
                <a:cs typeface="Calibri"/>
              </a:rPr>
              <a:t>In-</a:t>
            </a:r>
            <a:r>
              <a:rPr sz="1200" b="1">
                <a:latin typeface="Calibri"/>
                <a:cs typeface="Calibri"/>
              </a:rPr>
              <a:t>House</a:t>
            </a:r>
            <a:r>
              <a:rPr sz="1200" b="1" spc="-25">
                <a:latin typeface="Calibri"/>
                <a:cs typeface="Calibri"/>
              </a:rPr>
              <a:t> </a:t>
            </a:r>
            <a:r>
              <a:rPr sz="1200" b="1">
                <a:latin typeface="Calibri"/>
                <a:cs typeface="Calibri"/>
              </a:rPr>
              <a:t>Counsel</a:t>
            </a:r>
            <a:r>
              <a:rPr sz="1200" b="1" spc="-15">
                <a:latin typeface="Calibri"/>
                <a:cs typeface="Calibri"/>
              </a:rPr>
              <a:t> </a:t>
            </a:r>
            <a:r>
              <a:rPr sz="1200" b="1" spc="-10">
                <a:latin typeface="Calibri"/>
                <a:cs typeface="Calibri"/>
              </a:rPr>
              <a:t>Program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200">
              <a:latin typeface="Calibri"/>
              <a:cs typeface="Calibri"/>
            </a:endParaRPr>
          </a:p>
          <a:p>
            <a:pPr marL="217804" marR="430530">
              <a:lnSpc>
                <a:spcPct val="150000"/>
              </a:lnSpc>
            </a:pPr>
            <a:r>
              <a:rPr sz="1200">
                <a:latin typeface="Calibri"/>
                <a:cs typeface="Calibri"/>
              </a:rPr>
              <a:t>The</a:t>
            </a:r>
            <a:r>
              <a:rPr sz="1200" spc="-30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AHLA</a:t>
            </a:r>
            <a:r>
              <a:rPr sz="1200" spc="-10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In-House</a:t>
            </a:r>
            <a:r>
              <a:rPr sz="1200" spc="-45">
                <a:latin typeface="Calibri"/>
                <a:cs typeface="Calibri"/>
              </a:rPr>
              <a:t> </a:t>
            </a:r>
            <a:r>
              <a:rPr sz="1200" spc="-10">
                <a:latin typeface="Calibri"/>
                <a:cs typeface="Calibri"/>
              </a:rPr>
              <a:t>Counsel Program</a:t>
            </a:r>
            <a:r>
              <a:rPr sz="1200" spc="-25">
                <a:latin typeface="Calibri"/>
                <a:cs typeface="Calibri"/>
              </a:rPr>
              <a:t> </a:t>
            </a:r>
            <a:r>
              <a:rPr sz="1200" spc="-10">
                <a:latin typeface="Calibri"/>
                <a:cs typeface="Calibri"/>
              </a:rPr>
              <a:t>takes</a:t>
            </a:r>
            <a:r>
              <a:rPr sz="1200" spc="-15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place</a:t>
            </a:r>
            <a:r>
              <a:rPr sz="1200" spc="-5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prior</a:t>
            </a:r>
            <a:r>
              <a:rPr sz="1200" spc="-35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to</a:t>
            </a:r>
            <a:r>
              <a:rPr sz="1200" spc="-15">
                <a:latin typeface="Calibri"/>
                <a:cs typeface="Calibri"/>
              </a:rPr>
              <a:t> </a:t>
            </a:r>
            <a:r>
              <a:rPr sz="1200" spc="-25">
                <a:latin typeface="Calibri"/>
                <a:cs typeface="Calibri"/>
              </a:rPr>
              <a:t>the </a:t>
            </a:r>
            <a:r>
              <a:rPr sz="1200">
                <a:latin typeface="Calibri"/>
                <a:cs typeface="Calibri"/>
              </a:rPr>
              <a:t>Annual</a:t>
            </a:r>
            <a:r>
              <a:rPr sz="1200" spc="-35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Meeting,</a:t>
            </a:r>
            <a:r>
              <a:rPr sz="1200" spc="-20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in the</a:t>
            </a:r>
            <a:r>
              <a:rPr sz="1200" spc="-5">
                <a:latin typeface="Calibri"/>
                <a:cs typeface="Calibri"/>
              </a:rPr>
              <a:t> </a:t>
            </a:r>
            <a:r>
              <a:rPr sz="1200" spc="-20">
                <a:latin typeface="Calibri"/>
                <a:cs typeface="Calibri"/>
              </a:rPr>
              <a:t>same </a:t>
            </a:r>
            <a:r>
              <a:rPr sz="1200">
                <a:latin typeface="Calibri"/>
                <a:cs typeface="Calibri"/>
              </a:rPr>
              <a:t>location,</a:t>
            </a:r>
            <a:r>
              <a:rPr sz="1200" spc="-40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and</a:t>
            </a:r>
            <a:r>
              <a:rPr sz="1200" spc="-45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focuses</a:t>
            </a:r>
            <a:r>
              <a:rPr sz="1200" spc="-30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on</a:t>
            </a:r>
            <a:r>
              <a:rPr sz="1200" spc="-20">
                <a:latin typeface="Calibri"/>
                <a:cs typeface="Calibri"/>
              </a:rPr>
              <a:t> </a:t>
            </a:r>
            <a:r>
              <a:rPr sz="1200" spc="-10">
                <a:latin typeface="Calibri"/>
                <a:cs typeface="Calibri"/>
              </a:rPr>
              <a:t>practical </a:t>
            </a:r>
            <a:r>
              <a:rPr sz="1200">
                <a:latin typeface="Calibri"/>
                <a:cs typeface="Calibri"/>
              </a:rPr>
              <a:t>methods</a:t>
            </a:r>
            <a:r>
              <a:rPr sz="1200" spc="-35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to</a:t>
            </a:r>
            <a:r>
              <a:rPr sz="1200" spc="-25">
                <a:latin typeface="Calibri"/>
                <a:cs typeface="Calibri"/>
              </a:rPr>
              <a:t> </a:t>
            </a:r>
            <a:r>
              <a:rPr sz="1200" spc="-10">
                <a:latin typeface="Calibri"/>
                <a:cs typeface="Calibri"/>
              </a:rPr>
              <a:t>professionally</a:t>
            </a:r>
            <a:endParaRPr sz="1200">
              <a:latin typeface="Calibri"/>
              <a:cs typeface="Calibri"/>
            </a:endParaRPr>
          </a:p>
          <a:p>
            <a:pPr marL="217804" marR="427355">
              <a:lnSpc>
                <a:spcPct val="150000"/>
              </a:lnSpc>
            </a:pPr>
            <a:r>
              <a:rPr sz="1200">
                <a:latin typeface="Calibri"/>
                <a:cs typeface="Calibri"/>
              </a:rPr>
              <a:t>thrive</a:t>
            </a:r>
            <a:r>
              <a:rPr sz="1200" spc="-35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amid</a:t>
            </a:r>
            <a:r>
              <a:rPr sz="1200" spc="-5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the</a:t>
            </a:r>
            <a:r>
              <a:rPr sz="1200" spc="-10">
                <a:latin typeface="Calibri"/>
                <a:cs typeface="Calibri"/>
              </a:rPr>
              <a:t> evolving </a:t>
            </a:r>
            <a:r>
              <a:rPr sz="1200">
                <a:latin typeface="Calibri"/>
                <a:cs typeface="Calibri"/>
              </a:rPr>
              <a:t>challenges</a:t>
            </a:r>
            <a:r>
              <a:rPr sz="1200" spc="-40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in-house</a:t>
            </a:r>
            <a:r>
              <a:rPr sz="1200" spc="-60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counsel</a:t>
            </a:r>
            <a:r>
              <a:rPr sz="1200" spc="-25">
                <a:latin typeface="Calibri"/>
                <a:cs typeface="Calibri"/>
              </a:rPr>
              <a:t> </a:t>
            </a:r>
            <a:r>
              <a:rPr sz="1200" spc="-20">
                <a:latin typeface="Calibri"/>
                <a:cs typeface="Calibri"/>
              </a:rPr>
              <a:t>face.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86799084-FECC-7425-295F-6B472BF85AE4}"/>
              </a:ext>
            </a:extLst>
          </p:cNvPr>
          <p:cNvSpPr txBox="1"/>
          <p:nvPr/>
        </p:nvSpPr>
        <p:spPr>
          <a:xfrm>
            <a:off x="6041135" y="1518285"/>
            <a:ext cx="2715895" cy="3187065"/>
          </a:xfrm>
          <a:prstGeom prst="rect">
            <a:avLst/>
          </a:prstGeom>
          <a:solidFill>
            <a:srgbClr val="D9CD45"/>
          </a:solidFill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endParaRPr sz="1200">
              <a:latin typeface="Times New Roman"/>
              <a:cs typeface="Times New Roman"/>
            </a:endParaRPr>
          </a:p>
          <a:p>
            <a:pPr marL="217804">
              <a:lnSpc>
                <a:spcPct val="100000"/>
              </a:lnSpc>
            </a:pPr>
            <a:r>
              <a:rPr sz="1200" b="1">
                <a:latin typeface="Calibri"/>
                <a:cs typeface="Calibri"/>
              </a:rPr>
              <a:t>Other</a:t>
            </a:r>
            <a:r>
              <a:rPr sz="1200" b="1" spc="-20">
                <a:latin typeface="Calibri"/>
                <a:cs typeface="Calibri"/>
              </a:rPr>
              <a:t> </a:t>
            </a:r>
            <a:r>
              <a:rPr sz="1200" b="1" spc="-10">
                <a:latin typeface="Calibri"/>
                <a:cs typeface="Calibri"/>
              </a:rPr>
              <a:t>Trainings</a:t>
            </a:r>
            <a:endParaRPr sz="1200">
              <a:latin typeface="Calibri"/>
              <a:cs typeface="Calibri"/>
            </a:endParaRPr>
          </a:p>
          <a:p>
            <a:pPr marL="389255" marR="728345" indent="-170815">
              <a:lnSpc>
                <a:spcPct val="150000"/>
              </a:lnSpc>
              <a:spcBef>
                <a:spcPts val="290"/>
              </a:spcBef>
              <a:buFont typeface="Arial"/>
              <a:buChar char="•"/>
              <a:tabLst>
                <a:tab pos="389255" algn="l"/>
              </a:tabLst>
            </a:pPr>
            <a:r>
              <a:rPr sz="1200" spc="-20">
                <a:latin typeface="Calibri"/>
                <a:cs typeface="Calibri"/>
              </a:rPr>
              <a:t>Tax</a:t>
            </a:r>
            <a:r>
              <a:rPr sz="1200" spc="-15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Issues</a:t>
            </a:r>
            <a:r>
              <a:rPr sz="1200" spc="-15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for</a:t>
            </a:r>
            <a:r>
              <a:rPr sz="1200" spc="-40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Health</a:t>
            </a:r>
            <a:r>
              <a:rPr sz="1200" spc="-30">
                <a:latin typeface="Calibri"/>
                <a:cs typeface="Calibri"/>
              </a:rPr>
              <a:t> </a:t>
            </a:r>
            <a:r>
              <a:rPr sz="1200" spc="-20">
                <a:latin typeface="Calibri"/>
                <a:cs typeface="Calibri"/>
              </a:rPr>
              <a:t>Care </a:t>
            </a:r>
            <a:r>
              <a:rPr sz="1200" spc="-10">
                <a:latin typeface="Calibri"/>
                <a:cs typeface="Calibri"/>
              </a:rPr>
              <a:t>Organizations</a:t>
            </a:r>
            <a:endParaRPr sz="1200">
              <a:latin typeface="Calibri"/>
              <a:cs typeface="Calibri"/>
            </a:endParaRPr>
          </a:p>
          <a:p>
            <a:pPr marL="389255" marR="351155" indent="-170815">
              <a:lnSpc>
                <a:spcPct val="150000"/>
              </a:lnSpc>
              <a:buFont typeface="Arial"/>
              <a:buChar char="•"/>
              <a:tabLst>
                <a:tab pos="389255" algn="l"/>
              </a:tabLst>
            </a:pPr>
            <a:r>
              <a:rPr sz="1200">
                <a:latin typeface="Calibri"/>
                <a:cs typeface="Calibri"/>
              </a:rPr>
              <a:t>Advising</a:t>
            </a:r>
            <a:r>
              <a:rPr sz="1200" spc="-35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Providers:</a:t>
            </a:r>
            <a:r>
              <a:rPr sz="1200" spc="-15">
                <a:latin typeface="Calibri"/>
                <a:cs typeface="Calibri"/>
              </a:rPr>
              <a:t> </a:t>
            </a:r>
            <a:r>
              <a:rPr sz="1200" spc="-10">
                <a:latin typeface="Calibri"/>
                <a:cs typeface="Calibri"/>
              </a:rPr>
              <a:t>Legal Strategies</a:t>
            </a:r>
            <a:r>
              <a:rPr sz="1200" spc="-20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for</a:t>
            </a:r>
            <a:r>
              <a:rPr sz="1200" spc="-5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AMCs,</a:t>
            </a:r>
            <a:r>
              <a:rPr sz="1200" spc="5">
                <a:latin typeface="Calibri"/>
                <a:cs typeface="Calibri"/>
              </a:rPr>
              <a:t> </a:t>
            </a:r>
            <a:r>
              <a:rPr sz="1200" spc="-10">
                <a:latin typeface="Calibri"/>
                <a:cs typeface="Calibri"/>
              </a:rPr>
              <a:t>Physicians, </a:t>
            </a:r>
            <a:r>
              <a:rPr sz="1200">
                <a:latin typeface="Calibri"/>
                <a:cs typeface="Calibri"/>
              </a:rPr>
              <a:t>and</a:t>
            </a:r>
            <a:r>
              <a:rPr sz="1200" spc="-15">
                <a:latin typeface="Calibri"/>
                <a:cs typeface="Calibri"/>
              </a:rPr>
              <a:t> </a:t>
            </a:r>
            <a:r>
              <a:rPr sz="1200" spc="-10">
                <a:latin typeface="Calibri"/>
                <a:cs typeface="Calibri"/>
              </a:rPr>
              <a:t>Hospitals</a:t>
            </a:r>
            <a:endParaRPr sz="1200">
              <a:latin typeface="Calibri"/>
              <a:cs typeface="Calibri"/>
            </a:endParaRPr>
          </a:p>
          <a:p>
            <a:pPr marL="389255" marR="385445" indent="-170815">
              <a:lnSpc>
                <a:spcPct val="150000"/>
              </a:lnSpc>
              <a:buFont typeface="Arial"/>
              <a:buChar char="•"/>
              <a:tabLst>
                <a:tab pos="389255" algn="l"/>
              </a:tabLst>
            </a:pPr>
            <a:r>
              <a:rPr sz="1200">
                <a:latin typeface="Calibri"/>
                <a:cs typeface="Calibri"/>
              </a:rPr>
              <a:t>Long</a:t>
            </a:r>
            <a:r>
              <a:rPr sz="1200" spc="-25">
                <a:latin typeface="Calibri"/>
                <a:cs typeface="Calibri"/>
              </a:rPr>
              <a:t> Term</a:t>
            </a:r>
            <a:r>
              <a:rPr sz="1200" spc="-20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and</a:t>
            </a:r>
            <a:r>
              <a:rPr sz="1200" spc="-25">
                <a:latin typeface="Calibri"/>
                <a:cs typeface="Calibri"/>
              </a:rPr>
              <a:t> </a:t>
            </a:r>
            <a:r>
              <a:rPr sz="1200" spc="-10">
                <a:latin typeface="Calibri"/>
                <a:cs typeface="Calibri"/>
              </a:rPr>
              <a:t>Post-</a:t>
            </a:r>
            <a:r>
              <a:rPr sz="1200">
                <a:latin typeface="Calibri"/>
                <a:cs typeface="Calibri"/>
              </a:rPr>
              <a:t>Acute</a:t>
            </a:r>
            <a:r>
              <a:rPr sz="1200" spc="-20">
                <a:latin typeface="Calibri"/>
                <a:cs typeface="Calibri"/>
              </a:rPr>
              <a:t> Care </a:t>
            </a:r>
            <a:r>
              <a:rPr sz="1200">
                <a:latin typeface="Calibri"/>
                <a:cs typeface="Calibri"/>
              </a:rPr>
              <a:t>Law</a:t>
            </a:r>
            <a:r>
              <a:rPr sz="1200" spc="-5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and</a:t>
            </a:r>
            <a:r>
              <a:rPr sz="1200" spc="-20">
                <a:latin typeface="Calibri"/>
                <a:cs typeface="Calibri"/>
              </a:rPr>
              <a:t> </a:t>
            </a:r>
            <a:r>
              <a:rPr sz="1200" spc="-10">
                <a:latin typeface="Calibri"/>
                <a:cs typeface="Calibri"/>
              </a:rPr>
              <a:t>Compliance</a:t>
            </a:r>
            <a:endParaRPr sz="1200">
              <a:latin typeface="Calibri"/>
              <a:cs typeface="Calibri"/>
            </a:endParaRPr>
          </a:p>
          <a:p>
            <a:pPr marL="390525" indent="-17145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90525" algn="l"/>
              </a:tabLst>
            </a:pPr>
            <a:r>
              <a:rPr sz="1200">
                <a:latin typeface="Calibri"/>
                <a:cs typeface="Calibri"/>
              </a:rPr>
              <a:t>Health</a:t>
            </a:r>
            <a:r>
              <a:rPr sz="1200" spc="-10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Care</a:t>
            </a:r>
            <a:r>
              <a:rPr sz="1200" spc="-10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Arbitration</a:t>
            </a:r>
            <a:r>
              <a:rPr sz="1200" spc="-45">
                <a:latin typeface="Calibri"/>
                <a:cs typeface="Calibri"/>
              </a:rPr>
              <a:t> </a:t>
            </a:r>
            <a:r>
              <a:rPr sz="1200" spc="-10">
                <a:latin typeface="Calibri"/>
                <a:cs typeface="Calibri"/>
              </a:rPr>
              <a:t>Training</a:t>
            </a:r>
            <a:endParaRPr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729798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00400" y="0"/>
            <a:ext cx="5943600" cy="5143500"/>
            <a:chOff x="3200400" y="0"/>
            <a:chExt cx="5943600" cy="51435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9523" y="4864009"/>
              <a:ext cx="2058264" cy="11342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00400" y="0"/>
              <a:ext cx="5943600" cy="3561715"/>
            </a:xfrm>
            <a:custGeom>
              <a:avLst/>
              <a:gdLst/>
              <a:ahLst/>
              <a:cxnLst/>
              <a:rect l="l" t="t" r="r" b="b"/>
              <a:pathLst>
                <a:path w="5943600" h="3561715">
                  <a:moveTo>
                    <a:pt x="5943600" y="0"/>
                  </a:moveTo>
                  <a:lnTo>
                    <a:pt x="0" y="0"/>
                  </a:lnTo>
                  <a:lnTo>
                    <a:pt x="0" y="3561588"/>
                  </a:lnTo>
                  <a:lnTo>
                    <a:pt x="5943600" y="3561588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00400" y="3572255"/>
              <a:ext cx="1984375" cy="1571625"/>
            </a:xfrm>
            <a:custGeom>
              <a:avLst/>
              <a:gdLst/>
              <a:ahLst/>
              <a:cxnLst/>
              <a:rect l="l" t="t" r="r" b="b"/>
              <a:pathLst>
                <a:path w="1984375" h="1571625">
                  <a:moveTo>
                    <a:pt x="1984248" y="0"/>
                  </a:moveTo>
                  <a:lnTo>
                    <a:pt x="0" y="0"/>
                  </a:lnTo>
                  <a:lnTo>
                    <a:pt x="0" y="1571244"/>
                  </a:lnTo>
                  <a:lnTo>
                    <a:pt x="1984248" y="1571244"/>
                  </a:lnTo>
                  <a:lnTo>
                    <a:pt x="1984248" y="0"/>
                  </a:lnTo>
                  <a:close/>
                </a:path>
              </a:pathLst>
            </a:custGeom>
            <a:solidFill>
              <a:srgbClr val="004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84648" y="3563111"/>
              <a:ext cx="1984375" cy="1580515"/>
            </a:xfrm>
            <a:custGeom>
              <a:avLst/>
              <a:gdLst/>
              <a:ahLst/>
              <a:cxnLst/>
              <a:rect l="l" t="t" r="r" b="b"/>
              <a:pathLst>
                <a:path w="1984375" h="1580514">
                  <a:moveTo>
                    <a:pt x="1984248" y="0"/>
                  </a:moveTo>
                  <a:lnTo>
                    <a:pt x="0" y="0"/>
                  </a:lnTo>
                  <a:lnTo>
                    <a:pt x="0" y="1580388"/>
                  </a:lnTo>
                  <a:lnTo>
                    <a:pt x="1984248" y="1580388"/>
                  </a:lnTo>
                  <a:lnTo>
                    <a:pt x="1984248" y="0"/>
                  </a:lnTo>
                  <a:close/>
                </a:path>
              </a:pathLst>
            </a:custGeom>
            <a:solidFill>
              <a:srgbClr val="61C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59752" y="3563111"/>
              <a:ext cx="1984375" cy="1580515"/>
            </a:xfrm>
            <a:custGeom>
              <a:avLst/>
              <a:gdLst/>
              <a:ahLst/>
              <a:cxnLst/>
              <a:rect l="l" t="t" r="r" b="b"/>
              <a:pathLst>
                <a:path w="1984375" h="1580514">
                  <a:moveTo>
                    <a:pt x="1984248" y="0"/>
                  </a:moveTo>
                  <a:lnTo>
                    <a:pt x="0" y="0"/>
                  </a:lnTo>
                  <a:lnTo>
                    <a:pt x="0" y="1580388"/>
                  </a:lnTo>
                  <a:lnTo>
                    <a:pt x="1984248" y="1580388"/>
                  </a:lnTo>
                  <a:lnTo>
                    <a:pt x="1984248" y="0"/>
                  </a:lnTo>
                  <a:close/>
                </a:path>
              </a:pathLst>
            </a:custGeom>
            <a:solidFill>
              <a:srgbClr val="D9C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28760" y="4808162"/>
            <a:ext cx="13601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>
                <a:solidFill>
                  <a:srgbClr val="BEBEBE"/>
                </a:solidFill>
                <a:latin typeface="Calibri"/>
                <a:cs typeface="Calibri"/>
              </a:rPr>
              <a:t>7</a:t>
            </a:r>
            <a:r>
              <a:rPr sz="900" spc="210">
                <a:solidFill>
                  <a:srgbClr val="BEBEBE"/>
                </a:solidFill>
                <a:latin typeface="Calibri"/>
                <a:cs typeface="Calibri"/>
              </a:rPr>
              <a:t>  </a:t>
            </a:r>
            <a:r>
              <a:rPr sz="900">
                <a:solidFill>
                  <a:srgbClr val="BEBEBE"/>
                </a:solidFill>
                <a:latin typeface="Calibri"/>
                <a:cs typeface="Calibri"/>
              </a:rPr>
              <a:t>|</a:t>
            </a:r>
            <a:r>
              <a:rPr sz="900" spc="-1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900">
                <a:solidFill>
                  <a:srgbClr val="BEBEBE"/>
                </a:solidFill>
                <a:latin typeface="Calibri"/>
                <a:cs typeface="Calibri"/>
              </a:rPr>
              <a:t>AHLA</a:t>
            </a:r>
            <a:r>
              <a:rPr sz="900" spc="-1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900">
                <a:solidFill>
                  <a:srgbClr val="BEBEBE"/>
                </a:solidFill>
                <a:latin typeface="Calibri"/>
                <a:cs typeface="Calibri"/>
              </a:rPr>
              <a:t>Member</a:t>
            </a:r>
            <a:r>
              <a:rPr sz="900" spc="2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900" spc="-10">
                <a:solidFill>
                  <a:srgbClr val="BEBEBE"/>
                </a:solidFill>
                <a:latin typeface="Calibri"/>
                <a:cs typeface="Calibri"/>
              </a:rPr>
              <a:t>Benefits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77917" y="1266115"/>
            <a:ext cx="1742439" cy="46743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2800" spc="-10">
                <a:solidFill>
                  <a:srgbClr val="004D8F"/>
                </a:solidFill>
              </a:rPr>
              <a:t>Community</a:t>
            </a:r>
            <a:endParaRPr sz="2800"/>
          </a:p>
        </p:txBody>
      </p:sp>
      <p:sp>
        <p:nvSpPr>
          <p:cNvPr id="10" name="object 10"/>
          <p:cNvSpPr/>
          <p:nvPr/>
        </p:nvSpPr>
        <p:spPr>
          <a:xfrm>
            <a:off x="291084" y="1802892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4" y="0"/>
                </a:moveTo>
                <a:lnTo>
                  <a:pt x="0" y="0"/>
                </a:lnTo>
                <a:lnTo>
                  <a:pt x="0" y="62484"/>
                </a:lnTo>
                <a:lnTo>
                  <a:pt x="62484" y="62484"/>
                </a:lnTo>
                <a:lnTo>
                  <a:pt x="62484" y="0"/>
                </a:lnTo>
                <a:close/>
              </a:path>
            </a:pathLst>
          </a:custGeom>
          <a:solidFill>
            <a:srgbClr val="004D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0811" y="1802892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483" y="0"/>
                </a:moveTo>
                <a:lnTo>
                  <a:pt x="0" y="0"/>
                </a:lnTo>
                <a:lnTo>
                  <a:pt x="0" y="62484"/>
                </a:lnTo>
                <a:lnTo>
                  <a:pt x="62483" y="62484"/>
                </a:lnTo>
                <a:lnTo>
                  <a:pt x="62483" y="0"/>
                </a:lnTo>
                <a:close/>
              </a:path>
            </a:pathLst>
          </a:custGeom>
          <a:solidFill>
            <a:srgbClr val="61C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540" y="1802892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4" h="62864">
                <a:moveTo>
                  <a:pt x="64007" y="0"/>
                </a:moveTo>
                <a:lnTo>
                  <a:pt x="0" y="0"/>
                </a:lnTo>
                <a:lnTo>
                  <a:pt x="0" y="62484"/>
                </a:lnTo>
                <a:lnTo>
                  <a:pt x="64007" y="62484"/>
                </a:lnTo>
                <a:lnTo>
                  <a:pt x="64007" y="0"/>
                </a:lnTo>
                <a:close/>
              </a:path>
            </a:pathLst>
          </a:custGeom>
          <a:solidFill>
            <a:srgbClr val="D9C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0268" y="1802892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4" h="62864">
                <a:moveTo>
                  <a:pt x="64007" y="0"/>
                </a:moveTo>
                <a:lnTo>
                  <a:pt x="0" y="0"/>
                </a:lnTo>
                <a:lnTo>
                  <a:pt x="0" y="62484"/>
                </a:lnTo>
                <a:lnTo>
                  <a:pt x="64007" y="62484"/>
                </a:lnTo>
                <a:lnTo>
                  <a:pt x="64007" y="0"/>
                </a:lnTo>
                <a:close/>
              </a:path>
            </a:pathLst>
          </a:custGeom>
          <a:solidFill>
            <a:srgbClr val="004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1519" y="1802892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484" y="0"/>
                </a:moveTo>
                <a:lnTo>
                  <a:pt x="0" y="0"/>
                </a:lnTo>
                <a:lnTo>
                  <a:pt x="0" y="62484"/>
                </a:lnTo>
                <a:lnTo>
                  <a:pt x="62484" y="62484"/>
                </a:lnTo>
                <a:lnTo>
                  <a:pt x="62484" y="0"/>
                </a:lnTo>
                <a:close/>
              </a:path>
            </a:pathLst>
          </a:custGeom>
          <a:solidFill>
            <a:srgbClr val="D3BC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1247" y="1802892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484" y="0"/>
                </a:moveTo>
                <a:lnTo>
                  <a:pt x="0" y="0"/>
                </a:lnTo>
                <a:lnTo>
                  <a:pt x="0" y="62484"/>
                </a:lnTo>
                <a:lnTo>
                  <a:pt x="62484" y="62484"/>
                </a:lnTo>
                <a:lnTo>
                  <a:pt x="62484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77917" y="1959027"/>
            <a:ext cx="252285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4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AHLA</a:t>
            </a:r>
            <a:r>
              <a:rPr sz="14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community</a:t>
            </a:r>
            <a:r>
              <a:rPr sz="14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>
                <a:solidFill>
                  <a:srgbClr val="404040"/>
                </a:solidFill>
                <a:latin typeface="Calibri"/>
                <a:cs typeface="Calibri"/>
              </a:rPr>
              <a:t>enables </a:t>
            </a: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members</a:t>
            </a:r>
            <a:r>
              <a:rPr sz="14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4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b="1">
                <a:solidFill>
                  <a:srgbClr val="FF6900"/>
                </a:solidFill>
                <a:latin typeface="Calibri"/>
                <a:cs typeface="Calibri"/>
              </a:rPr>
              <a:t>share</a:t>
            </a:r>
            <a:r>
              <a:rPr sz="1400" b="1" spc="-65">
                <a:solidFill>
                  <a:srgbClr val="FF6900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4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b="1" spc="-10">
                <a:solidFill>
                  <a:srgbClr val="FF6900"/>
                </a:solidFill>
                <a:latin typeface="Calibri"/>
                <a:cs typeface="Calibri"/>
              </a:rPr>
              <a:t>connect </a:t>
            </a: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sz="14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other</a:t>
            </a:r>
            <a:r>
              <a:rPr sz="14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health</a:t>
            </a:r>
            <a:r>
              <a:rPr sz="1400" spc="-25">
                <a:solidFill>
                  <a:srgbClr val="404040"/>
                </a:solidFill>
                <a:latin typeface="Calibri"/>
                <a:cs typeface="Calibri"/>
              </a:rPr>
              <a:t> law</a:t>
            </a:r>
            <a:r>
              <a:rPr sz="1400" spc="5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>
                <a:solidFill>
                  <a:srgbClr val="404040"/>
                </a:solidFill>
                <a:latin typeface="Calibri"/>
                <a:cs typeface="Calibri"/>
              </a:rPr>
              <a:t>professionals</a:t>
            </a:r>
            <a:r>
              <a:rPr sz="14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while</a:t>
            </a:r>
            <a:r>
              <a:rPr sz="14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>
                <a:solidFill>
                  <a:srgbClr val="404040"/>
                </a:solidFill>
                <a:latin typeface="Calibri"/>
                <a:cs typeface="Calibri"/>
              </a:rPr>
              <a:t>getting</a:t>
            </a: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5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1400" b="1">
                <a:solidFill>
                  <a:srgbClr val="FF6900"/>
                </a:solidFill>
                <a:latin typeface="Calibri"/>
                <a:cs typeface="Calibri"/>
              </a:rPr>
              <a:t>support</a:t>
            </a:r>
            <a:r>
              <a:rPr sz="1400" b="1" spc="-60">
                <a:solidFill>
                  <a:srgbClr val="FF6900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sz="14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need</a:t>
            </a:r>
            <a:r>
              <a:rPr sz="14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4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succeed</a:t>
            </a:r>
            <a:r>
              <a:rPr sz="14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4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5">
                <a:solidFill>
                  <a:srgbClr val="404040"/>
                </a:solidFill>
                <a:latin typeface="Calibri"/>
                <a:cs typeface="Calibri"/>
              </a:rPr>
              <a:t>an </a:t>
            </a:r>
            <a:r>
              <a:rPr sz="1400" spc="-20">
                <a:solidFill>
                  <a:srgbClr val="404040"/>
                </a:solidFill>
                <a:latin typeface="Calibri"/>
                <a:cs typeface="Calibri"/>
              </a:rPr>
              <a:t>ever-</a:t>
            </a: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changing</a:t>
            </a:r>
            <a:r>
              <a:rPr sz="14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>
                <a:solidFill>
                  <a:srgbClr val="404040"/>
                </a:solidFill>
                <a:latin typeface="Calibri"/>
                <a:cs typeface="Calibri"/>
              </a:rPr>
              <a:t>industry.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1548" y="4296256"/>
            <a:ext cx="254984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404040"/>
                </a:solidFill>
                <a:latin typeface="Calibri"/>
                <a:cs typeface="Calibri"/>
              </a:rPr>
              <a:t>(Included</a:t>
            </a:r>
            <a:r>
              <a:rPr sz="1200" i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1200" i="1" spc="5" dirty="0">
                <a:solidFill>
                  <a:srgbClr val="404040"/>
                </a:solidFill>
                <a:latin typeface="Calibri"/>
                <a:cs typeface="Calibri"/>
              </a:rPr>
              <a:t>for </a:t>
            </a:r>
            <a:r>
              <a:rPr sz="1200" i="1" dirty="0">
                <a:solidFill>
                  <a:srgbClr val="404040"/>
                </a:solidFill>
                <a:latin typeface="Calibri"/>
                <a:cs typeface="Calibri"/>
              </a:rPr>
              <a:t>ALL</a:t>
            </a:r>
            <a:r>
              <a:rPr sz="1200" i="1" spc="-10" dirty="0">
                <a:solidFill>
                  <a:srgbClr val="404040"/>
                </a:solidFill>
                <a:latin typeface="Calibri"/>
                <a:cs typeface="Calibri"/>
              </a:rPr>
              <a:t> Membership Levels)</a:t>
            </a:r>
            <a:endParaRPr sz="1200" i="1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16847" y="3973235"/>
            <a:ext cx="1650364" cy="96455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314960" algn="ctr">
              <a:lnSpc>
                <a:spcPct val="148500"/>
              </a:lnSpc>
              <a:spcBef>
                <a:spcPts val="195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Practice</a:t>
            </a:r>
            <a:r>
              <a:rPr sz="12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Groups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Enables</a:t>
            </a:r>
            <a:r>
              <a:rPr sz="1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members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contribute </a:t>
            </a:r>
            <a:r>
              <a:rPr lang="en-US" sz="1000" spc="-10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1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expertise,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network,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receive</a:t>
            </a:r>
            <a:r>
              <a:rPr sz="1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additional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resources.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83479" y="3973235"/>
            <a:ext cx="1386840" cy="100203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-1905" algn="ctr">
              <a:lnSpc>
                <a:spcPct val="148500"/>
              </a:lnSpc>
              <a:spcBef>
                <a:spcPts val="195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Law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Network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Connect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members,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leaders,</a:t>
            </a:r>
            <a:r>
              <a:rPr sz="1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opportunities</a:t>
            </a:r>
            <a:r>
              <a:rPr sz="1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events.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85621" y="3973235"/>
            <a:ext cx="1541780" cy="100203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-635" algn="ctr">
              <a:lnSpc>
                <a:spcPct val="148500"/>
              </a:lnSpc>
              <a:spcBef>
                <a:spcPts val="195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Mentoring</a:t>
            </a:r>
            <a:r>
              <a:rPr sz="12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Program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sz="1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member</a:t>
            </a: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sz="10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1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serve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trusted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advisor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role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model.</a:t>
            </a:r>
            <a:endParaRPr sz="1000" dirty="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400" y="0"/>
            <a:ext cx="5943599" cy="357225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43400" y="0"/>
            <a:ext cx="408940" cy="5143500"/>
          </a:xfrm>
          <a:custGeom>
            <a:avLst/>
            <a:gdLst/>
            <a:ahLst/>
            <a:cxnLst/>
            <a:rect l="l" t="t" r="r" b="b"/>
            <a:pathLst>
              <a:path w="408939" h="5143500">
                <a:moveTo>
                  <a:pt x="408431" y="0"/>
                </a:moveTo>
                <a:lnTo>
                  <a:pt x="0" y="0"/>
                </a:lnTo>
                <a:lnTo>
                  <a:pt x="0" y="5143500"/>
                </a:lnTo>
                <a:lnTo>
                  <a:pt x="408431" y="5143500"/>
                </a:lnTo>
                <a:lnTo>
                  <a:pt x="408431" y="0"/>
                </a:lnTo>
                <a:close/>
              </a:path>
            </a:pathLst>
          </a:custGeom>
          <a:solidFill>
            <a:srgbClr val="004D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6718" y="242604"/>
            <a:ext cx="3178175" cy="4366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315"/>
              </a:lnSpc>
            </a:pPr>
            <a:r>
              <a:rPr sz="2800">
                <a:solidFill>
                  <a:srgbClr val="004D8F"/>
                </a:solidFill>
              </a:rPr>
              <a:t>Member</a:t>
            </a:r>
            <a:r>
              <a:rPr sz="2800" spc="-90">
                <a:solidFill>
                  <a:srgbClr val="004D8F"/>
                </a:solidFill>
              </a:rPr>
              <a:t> </a:t>
            </a:r>
            <a:r>
              <a:rPr sz="2800" spc="-10">
                <a:solidFill>
                  <a:srgbClr val="004D8F"/>
                </a:solidFill>
              </a:rPr>
              <a:t>Publications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381000" y="941832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4" h="62865">
                <a:moveTo>
                  <a:pt x="64007" y="0"/>
                </a:moveTo>
                <a:lnTo>
                  <a:pt x="0" y="0"/>
                </a:lnTo>
                <a:lnTo>
                  <a:pt x="0" y="62484"/>
                </a:lnTo>
                <a:lnTo>
                  <a:pt x="64007" y="62484"/>
                </a:lnTo>
                <a:lnTo>
                  <a:pt x="64007" y="0"/>
                </a:lnTo>
                <a:close/>
              </a:path>
            </a:pathLst>
          </a:custGeom>
          <a:solidFill>
            <a:srgbClr val="004D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0727" y="941832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4" h="62865">
                <a:moveTo>
                  <a:pt x="64007" y="0"/>
                </a:moveTo>
                <a:lnTo>
                  <a:pt x="0" y="0"/>
                </a:lnTo>
                <a:lnTo>
                  <a:pt x="0" y="62484"/>
                </a:lnTo>
                <a:lnTo>
                  <a:pt x="64007" y="62484"/>
                </a:lnTo>
                <a:lnTo>
                  <a:pt x="64007" y="0"/>
                </a:lnTo>
                <a:close/>
              </a:path>
            </a:pathLst>
          </a:custGeom>
          <a:solidFill>
            <a:srgbClr val="61C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980" y="941832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484" y="0"/>
                </a:moveTo>
                <a:lnTo>
                  <a:pt x="0" y="0"/>
                </a:lnTo>
                <a:lnTo>
                  <a:pt x="0" y="62484"/>
                </a:lnTo>
                <a:lnTo>
                  <a:pt x="62484" y="62484"/>
                </a:lnTo>
                <a:lnTo>
                  <a:pt x="62484" y="0"/>
                </a:lnTo>
                <a:close/>
              </a:path>
            </a:pathLst>
          </a:custGeom>
          <a:solidFill>
            <a:srgbClr val="D9C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1708" y="941832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484" y="0"/>
                </a:moveTo>
                <a:lnTo>
                  <a:pt x="0" y="0"/>
                </a:lnTo>
                <a:lnTo>
                  <a:pt x="0" y="62484"/>
                </a:lnTo>
                <a:lnTo>
                  <a:pt x="62484" y="62484"/>
                </a:lnTo>
                <a:lnTo>
                  <a:pt x="62484" y="0"/>
                </a:lnTo>
                <a:close/>
              </a:path>
            </a:pathLst>
          </a:custGeom>
          <a:solidFill>
            <a:srgbClr val="004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1436" y="941832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4" h="62865">
                <a:moveTo>
                  <a:pt x="64008" y="0"/>
                </a:moveTo>
                <a:lnTo>
                  <a:pt x="0" y="0"/>
                </a:lnTo>
                <a:lnTo>
                  <a:pt x="0" y="62484"/>
                </a:lnTo>
                <a:lnTo>
                  <a:pt x="64008" y="62484"/>
                </a:lnTo>
                <a:lnTo>
                  <a:pt x="64008" y="0"/>
                </a:lnTo>
                <a:close/>
              </a:path>
            </a:pathLst>
          </a:custGeom>
          <a:solidFill>
            <a:srgbClr val="D3BC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2688" y="941832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484" y="0"/>
                </a:moveTo>
                <a:lnTo>
                  <a:pt x="0" y="0"/>
                </a:lnTo>
                <a:lnTo>
                  <a:pt x="0" y="62484"/>
                </a:lnTo>
                <a:lnTo>
                  <a:pt x="62484" y="62484"/>
                </a:lnTo>
                <a:lnTo>
                  <a:pt x="62484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373378" y="2461838"/>
            <a:ext cx="379730" cy="379730"/>
            <a:chOff x="373378" y="2170178"/>
            <a:chExt cx="379730" cy="379730"/>
          </a:xfrm>
        </p:grpSpPr>
        <p:sp>
          <p:nvSpPr>
            <p:cNvPr id="11" name="object 11"/>
            <p:cNvSpPr/>
            <p:nvPr/>
          </p:nvSpPr>
          <p:spPr>
            <a:xfrm>
              <a:off x="373378" y="2170178"/>
              <a:ext cx="379730" cy="379730"/>
            </a:xfrm>
            <a:custGeom>
              <a:avLst/>
              <a:gdLst/>
              <a:ahLst/>
              <a:cxnLst/>
              <a:rect l="l" t="t" r="r" b="b"/>
              <a:pathLst>
                <a:path w="379730" h="379730">
                  <a:moveTo>
                    <a:pt x="189738" y="0"/>
                  </a:moveTo>
                  <a:lnTo>
                    <a:pt x="139298" y="6777"/>
                  </a:lnTo>
                  <a:lnTo>
                    <a:pt x="93974" y="25905"/>
                  </a:lnTo>
                  <a:lnTo>
                    <a:pt x="55573" y="55573"/>
                  </a:lnTo>
                  <a:lnTo>
                    <a:pt x="25905" y="93974"/>
                  </a:lnTo>
                  <a:lnTo>
                    <a:pt x="6777" y="139298"/>
                  </a:lnTo>
                  <a:lnTo>
                    <a:pt x="0" y="189737"/>
                  </a:lnTo>
                  <a:lnTo>
                    <a:pt x="6777" y="240177"/>
                  </a:lnTo>
                  <a:lnTo>
                    <a:pt x="25905" y="285501"/>
                  </a:lnTo>
                  <a:lnTo>
                    <a:pt x="55573" y="323902"/>
                  </a:lnTo>
                  <a:lnTo>
                    <a:pt x="93974" y="353570"/>
                  </a:lnTo>
                  <a:lnTo>
                    <a:pt x="139298" y="372698"/>
                  </a:lnTo>
                  <a:lnTo>
                    <a:pt x="189738" y="379476"/>
                  </a:lnTo>
                  <a:lnTo>
                    <a:pt x="240177" y="372698"/>
                  </a:lnTo>
                  <a:lnTo>
                    <a:pt x="285501" y="353570"/>
                  </a:lnTo>
                  <a:lnTo>
                    <a:pt x="323902" y="323902"/>
                  </a:lnTo>
                  <a:lnTo>
                    <a:pt x="353570" y="285501"/>
                  </a:lnTo>
                  <a:lnTo>
                    <a:pt x="355191" y="281660"/>
                  </a:lnTo>
                  <a:lnTo>
                    <a:pt x="159397" y="281660"/>
                  </a:lnTo>
                  <a:lnTo>
                    <a:pt x="77292" y="187058"/>
                  </a:lnTo>
                  <a:lnTo>
                    <a:pt x="89789" y="172783"/>
                  </a:lnTo>
                  <a:lnTo>
                    <a:pt x="200533" y="172783"/>
                  </a:lnTo>
                  <a:lnTo>
                    <a:pt x="291477" y="97815"/>
                  </a:lnTo>
                  <a:lnTo>
                    <a:pt x="355191" y="97815"/>
                  </a:lnTo>
                  <a:lnTo>
                    <a:pt x="353570" y="93974"/>
                  </a:lnTo>
                  <a:lnTo>
                    <a:pt x="323902" y="55573"/>
                  </a:lnTo>
                  <a:lnTo>
                    <a:pt x="285501" y="25905"/>
                  </a:lnTo>
                  <a:lnTo>
                    <a:pt x="240177" y="6777"/>
                  </a:lnTo>
                  <a:lnTo>
                    <a:pt x="189738" y="0"/>
                  </a:lnTo>
                  <a:close/>
                </a:path>
                <a:path w="379730" h="379730">
                  <a:moveTo>
                    <a:pt x="355191" y="97815"/>
                  </a:moveTo>
                  <a:lnTo>
                    <a:pt x="291477" y="97815"/>
                  </a:lnTo>
                  <a:lnTo>
                    <a:pt x="302183" y="110312"/>
                  </a:lnTo>
                  <a:lnTo>
                    <a:pt x="159397" y="281660"/>
                  </a:lnTo>
                  <a:lnTo>
                    <a:pt x="355191" y="281660"/>
                  </a:lnTo>
                  <a:lnTo>
                    <a:pt x="372698" y="240177"/>
                  </a:lnTo>
                  <a:lnTo>
                    <a:pt x="379476" y="189737"/>
                  </a:lnTo>
                  <a:lnTo>
                    <a:pt x="372698" y="139298"/>
                  </a:lnTo>
                  <a:lnTo>
                    <a:pt x="355191" y="97815"/>
                  </a:lnTo>
                  <a:close/>
                </a:path>
                <a:path w="379730" h="379730">
                  <a:moveTo>
                    <a:pt x="200533" y="172783"/>
                  </a:moveTo>
                  <a:lnTo>
                    <a:pt x="89789" y="172783"/>
                  </a:lnTo>
                  <a:lnTo>
                    <a:pt x="159397" y="206692"/>
                  </a:lnTo>
                  <a:lnTo>
                    <a:pt x="200533" y="172783"/>
                  </a:lnTo>
                  <a:close/>
                </a:path>
              </a:pathLst>
            </a:custGeom>
            <a:solidFill>
              <a:srgbClr val="004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5908" y="2263231"/>
              <a:ext cx="234416" cy="193370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413067" y="3549210"/>
            <a:ext cx="379730" cy="379730"/>
            <a:chOff x="394714" y="3971546"/>
            <a:chExt cx="379730" cy="379730"/>
          </a:xfrm>
        </p:grpSpPr>
        <p:sp>
          <p:nvSpPr>
            <p:cNvPr id="17" name="object 17"/>
            <p:cNvSpPr/>
            <p:nvPr/>
          </p:nvSpPr>
          <p:spPr>
            <a:xfrm>
              <a:off x="394714" y="3971546"/>
              <a:ext cx="379730" cy="379730"/>
            </a:xfrm>
            <a:custGeom>
              <a:avLst/>
              <a:gdLst/>
              <a:ahLst/>
              <a:cxnLst/>
              <a:rect l="l" t="t" r="r" b="b"/>
              <a:pathLst>
                <a:path w="379730" h="379729">
                  <a:moveTo>
                    <a:pt x="189738" y="0"/>
                  </a:moveTo>
                  <a:lnTo>
                    <a:pt x="139298" y="6777"/>
                  </a:lnTo>
                  <a:lnTo>
                    <a:pt x="93974" y="25905"/>
                  </a:lnTo>
                  <a:lnTo>
                    <a:pt x="55573" y="55573"/>
                  </a:lnTo>
                  <a:lnTo>
                    <a:pt x="25905" y="93974"/>
                  </a:lnTo>
                  <a:lnTo>
                    <a:pt x="6777" y="139298"/>
                  </a:lnTo>
                  <a:lnTo>
                    <a:pt x="0" y="189738"/>
                  </a:lnTo>
                  <a:lnTo>
                    <a:pt x="6777" y="240177"/>
                  </a:lnTo>
                  <a:lnTo>
                    <a:pt x="25905" y="285501"/>
                  </a:lnTo>
                  <a:lnTo>
                    <a:pt x="55573" y="323902"/>
                  </a:lnTo>
                  <a:lnTo>
                    <a:pt x="93974" y="353570"/>
                  </a:lnTo>
                  <a:lnTo>
                    <a:pt x="139298" y="372698"/>
                  </a:lnTo>
                  <a:lnTo>
                    <a:pt x="189738" y="379476"/>
                  </a:lnTo>
                  <a:lnTo>
                    <a:pt x="240177" y="372698"/>
                  </a:lnTo>
                  <a:lnTo>
                    <a:pt x="285501" y="353570"/>
                  </a:lnTo>
                  <a:lnTo>
                    <a:pt x="323902" y="323902"/>
                  </a:lnTo>
                  <a:lnTo>
                    <a:pt x="353570" y="285501"/>
                  </a:lnTo>
                  <a:lnTo>
                    <a:pt x="355191" y="281660"/>
                  </a:lnTo>
                  <a:lnTo>
                    <a:pt x="159397" y="281660"/>
                  </a:lnTo>
                  <a:lnTo>
                    <a:pt x="77292" y="187058"/>
                  </a:lnTo>
                  <a:lnTo>
                    <a:pt x="89789" y="172783"/>
                  </a:lnTo>
                  <a:lnTo>
                    <a:pt x="200533" y="172783"/>
                  </a:lnTo>
                  <a:lnTo>
                    <a:pt x="291477" y="97815"/>
                  </a:lnTo>
                  <a:lnTo>
                    <a:pt x="355191" y="97815"/>
                  </a:lnTo>
                  <a:lnTo>
                    <a:pt x="353570" y="93974"/>
                  </a:lnTo>
                  <a:lnTo>
                    <a:pt x="323902" y="55573"/>
                  </a:lnTo>
                  <a:lnTo>
                    <a:pt x="285501" y="25905"/>
                  </a:lnTo>
                  <a:lnTo>
                    <a:pt x="240177" y="6777"/>
                  </a:lnTo>
                  <a:lnTo>
                    <a:pt x="189738" y="0"/>
                  </a:lnTo>
                  <a:close/>
                </a:path>
                <a:path w="379730" h="379729">
                  <a:moveTo>
                    <a:pt x="355191" y="97815"/>
                  </a:moveTo>
                  <a:lnTo>
                    <a:pt x="291477" y="97815"/>
                  </a:lnTo>
                  <a:lnTo>
                    <a:pt x="302183" y="110312"/>
                  </a:lnTo>
                  <a:lnTo>
                    <a:pt x="159397" y="281660"/>
                  </a:lnTo>
                  <a:lnTo>
                    <a:pt x="355191" y="281660"/>
                  </a:lnTo>
                  <a:lnTo>
                    <a:pt x="372698" y="240177"/>
                  </a:lnTo>
                  <a:lnTo>
                    <a:pt x="379476" y="189738"/>
                  </a:lnTo>
                  <a:lnTo>
                    <a:pt x="372698" y="139298"/>
                  </a:lnTo>
                  <a:lnTo>
                    <a:pt x="355191" y="97815"/>
                  </a:lnTo>
                  <a:close/>
                </a:path>
                <a:path w="379730" h="379729">
                  <a:moveTo>
                    <a:pt x="200533" y="172783"/>
                  </a:moveTo>
                  <a:lnTo>
                    <a:pt x="89789" y="172783"/>
                  </a:lnTo>
                  <a:lnTo>
                    <a:pt x="159397" y="206692"/>
                  </a:lnTo>
                  <a:lnTo>
                    <a:pt x="200533" y="172783"/>
                  </a:lnTo>
                  <a:close/>
                </a:path>
              </a:pathLst>
            </a:custGeom>
            <a:solidFill>
              <a:srgbClr val="D9C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244" y="4064599"/>
              <a:ext cx="234416" cy="193370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368616" y="1498480"/>
            <a:ext cx="389255" cy="389255"/>
            <a:chOff x="368616" y="1206820"/>
            <a:chExt cx="389255" cy="389255"/>
          </a:xfrm>
        </p:grpSpPr>
        <p:sp>
          <p:nvSpPr>
            <p:cNvPr id="20" name="object 20"/>
            <p:cNvSpPr/>
            <p:nvPr/>
          </p:nvSpPr>
          <p:spPr>
            <a:xfrm>
              <a:off x="373378" y="1211582"/>
              <a:ext cx="379730" cy="379730"/>
            </a:xfrm>
            <a:custGeom>
              <a:avLst/>
              <a:gdLst/>
              <a:ahLst/>
              <a:cxnLst/>
              <a:rect l="l" t="t" r="r" b="b"/>
              <a:pathLst>
                <a:path w="379730" h="379730">
                  <a:moveTo>
                    <a:pt x="189738" y="0"/>
                  </a:moveTo>
                  <a:lnTo>
                    <a:pt x="139298" y="6777"/>
                  </a:lnTo>
                  <a:lnTo>
                    <a:pt x="93974" y="25905"/>
                  </a:lnTo>
                  <a:lnTo>
                    <a:pt x="55573" y="55573"/>
                  </a:lnTo>
                  <a:lnTo>
                    <a:pt x="25905" y="93974"/>
                  </a:lnTo>
                  <a:lnTo>
                    <a:pt x="6777" y="139298"/>
                  </a:lnTo>
                  <a:lnTo>
                    <a:pt x="0" y="189737"/>
                  </a:lnTo>
                  <a:lnTo>
                    <a:pt x="6777" y="240177"/>
                  </a:lnTo>
                  <a:lnTo>
                    <a:pt x="25905" y="285501"/>
                  </a:lnTo>
                  <a:lnTo>
                    <a:pt x="55573" y="323902"/>
                  </a:lnTo>
                  <a:lnTo>
                    <a:pt x="93974" y="353570"/>
                  </a:lnTo>
                  <a:lnTo>
                    <a:pt x="139298" y="372698"/>
                  </a:lnTo>
                  <a:lnTo>
                    <a:pt x="189738" y="379476"/>
                  </a:lnTo>
                  <a:lnTo>
                    <a:pt x="240177" y="372698"/>
                  </a:lnTo>
                  <a:lnTo>
                    <a:pt x="285501" y="353570"/>
                  </a:lnTo>
                  <a:lnTo>
                    <a:pt x="323902" y="323902"/>
                  </a:lnTo>
                  <a:lnTo>
                    <a:pt x="353570" y="285501"/>
                  </a:lnTo>
                  <a:lnTo>
                    <a:pt x="355191" y="281660"/>
                  </a:lnTo>
                  <a:lnTo>
                    <a:pt x="159397" y="281660"/>
                  </a:lnTo>
                  <a:lnTo>
                    <a:pt x="77292" y="187058"/>
                  </a:lnTo>
                  <a:lnTo>
                    <a:pt x="89789" y="172783"/>
                  </a:lnTo>
                  <a:lnTo>
                    <a:pt x="200533" y="172783"/>
                  </a:lnTo>
                  <a:lnTo>
                    <a:pt x="291477" y="97815"/>
                  </a:lnTo>
                  <a:lnTo>
                    <a:pt x="355191" y="97815"/>
                  </a:lnTo>
                  <a:lnTo>
                    <a:pt x="353570" y="93974"/>
                  </a:lnTo>
                  <a:lnTo>
                    <a:pt x="323902" y="55573"/>
                  </a:lnTo>
                  <a:lnTo>
                    <a:pt x="285501" y="25905"/>
                  </a:lnTo>
                  <a:lnTo>
                    <a:pt x="240177" y="6777"/>
                  </a:lnTo>
                  <a:lnTo>
                    <a:pt x="189738" y="0"/>
                  </a:lnTo>
                  <a:close/>
                </a:path>
                <a:path w="379730" h="379730">
                  <a:moveTo>
                    <a:pt x="355191" y="97815"/>
                  </a:moveTo>
                  <a:lnTo>
                    <a:pt x="291477" y="97815"/>
                  </a:lnTo>
                  <a:lnTo>
                    <a:pt x="302183" y="110312"/>
                  </a:lnTo>
                  <a:lnTo>
                    <a:pt x="159397" y="281660"/>
                  </a:lnTo>
                  <a:lnTo>
                    <a:pt x="355191" y="281660"/>
                  </a:lnTo>
                  <a:lnTo>
                    <a:pt x="372698" y="240177"/>
                  </a:lnTo>
                  <a:lnTo>
                    <a:pt x="379476" y="189737"/>
                  </a:lnTo>
                  <a:lnTo>
                    <a:pt x="372698" y="139298"/>
                  </a:lnTo>
                  <a:lnTo>
                    <a:pt x="355191" y="97815"/>
                  </a:lnTo>
                  <a:close/>
                </a:path>
                <a:path w="379730" h="379730">
                  <a:moveTo>
                    <a:pt x="200533" y="172783"/>
                  </a:moveTo>
                  <a:lnTo>
                    <a:pt x="89789" y="172783"/>
                  </a:lnTo>
                  <a:lnTo>
                    <a:pt x="159397" y="206692"/>
                  </a:lnTo>
                  <a:lnTo>
                    <a:pt x="200533" y="172783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908" y="1304635"/>
              <a:ext cx="234416" cy="19337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73378" y="1211582"/>
              <a:ext cx="379730" cy="379730"/>
            </a:xfrm>
            <a:custGeom>
              <a:avLst/>
              <a:gdLst/>
              <a:ahLst/>
              <a:cxnLst/>
              <a:rect l="l" t="t" r="r" b="b"/>
              <a:pathLst>
                <a:path w="379730" h="379730">
                  <a:moveTo>
                    <a:pt x="189738" y="0"/>
                  </a:moveTo>
                  <a:lnTo>
                    <a:pt x="240177" y="6777"/>
                  </a:lnTo>
                  <a:lnTo>
                    <a:pt x="285501" y="25905"/>
                  </a:lnTo>
                  <a:lnTo>
                    <a:pt x="323902" y="55573"/>
                  </a:lnTo>
                  <a:lnTo>
                    <a:pt x="353570" y="93974"/>
                  </a:lnTo>
                  <a:lnTo>
                    <a:pt x="372698" y="139298"/>
                  </a:lnTo>
                  <a:lnTo>
                    <a:pt x="379476" y="189737"/>
                  </a:lnTo>
                  <a:lnTo>
                    <a:pt x="372698" y="240177"/>
                  </a:lnTo>
                  <a:lnTo>
                    <a:pt x="353570" y="285501"/>
                  </a:lnTo>
                  <a:lnTo>
                    <a:pt x="323902" y="323902"/>
                  </a:lnTo>
                  <a:lnTo>
                    <a:pt x="285501" y="353570"/>
                  </a:lnTo>
                  <a:lnTo>
                    <a:pt x="240177" y="372698"/>
                  </a:lnTo>
                  <a:lnTo>
                    <a:pt x="189738" y="379476"/>
                  </a:lnTo>
                  <a:lnTo>
                    <a:pt x="139298" y="372698"/>
                  </a:lnTo>
                  <a:lnTo>
                    <a:pt x="93974" y="353570"/>
                  </a:lnTo>
                  <a:lnTo>
                    <a:pt x="55573" y="323902"/>
                  </a:lnTo>
                  <a:lnTo>
                    <a:pt x="25905" y="285501"/>
                  </a:lnTo>
                  <a:lnTo>
                    <a:pt x="6777" y="240177"/>
                  </a:lnTo>
                  <a:lnTo>
                    <a:pt x="0" y="189737"/>
                  </a:lnTo>
                  <a:lnTo>
                    <a:pt x="6777" y="139298"/>
                  </a:lnTo>
                  <a:lnTo>
                    <a:pt x="25905" y="93974"/>
                  </a:lnTo>
                  <a:lnTo>
                    <a:pt x="55573" y="55573"/>
                  </a:lnTo>
                  <a:lnTo>
                    <a:pt x="93974" y="25905"/>
                  </a:lnTo>
                  <a:lnTo>
                    <a:pt x="139298" y="6777"/>
                  </a:lnTo>
                  <a:lnTo>
                    <a:pt x="189738" y="0"/>
                  </a:lnTo>
                  <a:close/>
                </a:path>
              </a:pathLst>
            </a:custGeom>
            <a:ln w="9525">
              <a:solidFill>
                <a:srgbClr val="FF6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28600" y="1365876"/>
            <a:ext cx="3535839" cy="3596947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788670" marR="5080">
              <a:lnSpc>
                <a:spcPct val="129299"/>
              </a:lnSpc>
              <a:spcBef>
                <a:spcPts val="175"/>
              </a:spcBef>
            </a:pPr>
            <a:r>
              <a:rPr sz="1200" b="1" i="1" dirty="0">
                <a:solidFill>
                  <a:srgbClr val="FF6900"/>
                </a:solidFill>
                <a:latin typeface="Calibri"/>
                <a:cs typeface="Calibri"/>
              </a:rPr>
              <a:t>Health</a:t>
            </a:r>
            <a:r>
              <a:rPr sz="1200" b="1" i="1" spc="-25" dirty="0">
                <a:solidFill>
                  <a:srgbClr val="FF69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6900"/>
                </a:solidFill>
                <a:latin typeface="Calibri"/>
                <a:cs typeface="Calibri"/>
              </a:rPr>
              <a:t>Law</a:t>
            </a:r>
            <a:r>
              <a:rPr sz="1200" b="1" i="1" spc="-5" dirty="0">
                <a:solidFill>
                  <a:srgbClr val="FF69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6900"/>
                </a:solidFill>
                <a:latin typeface="Calibri"/>
                <a:cs typeface="Calibri"/>
              </a:rPr>
              <a:t>Daily</a:t>
            </a:r>
            <a:r>
              <a:rPr sz="1200" b="1" i="1" spc="-30" dirty="0">
                <a:solidFill>
                  <a:srgbClr val="FF69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6900"/>
                </a:solidFill>
                <a:latin typeface="Calibri"/>
                <a:cs typeface="Calibri"/>
              </a:rPr>
              <a:t>and</a:t>
            </a:r>
            <a:r>
              <a:rPr sz="1200" b="1" i="1" spc="-10" dirty="0">
                <a:solidFill>
                  <a:srgbClr val="FF69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6900"/>
                </a:solidFill>
                <a:latin typeface="Calibri"/>
                <a:cs typeface="Calibri"/>
              </a:rPr>
              <a:t>Health</a:t>
            </a:r>
            <a:r>
              <a:rPr sz="1200" b="1" i="1" spc="-25" dirty="0">
                <a:solidFill>
                  <a:srgbClr val="FF69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6900"/>
                </a:solidFill>
                <a:latin typeface="Calibri"/>
                <a:cs typeface="Calibri"/>
              </a:rPr>
              <a:t>Law</a:t>
            </a:r>
            <a:r>
              <a:rPr sz="1200" b="1" i="1" spc="-15" dirty="0">
                <a:solidFill>
                  <a:srgbClr val="FF6900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FF6900"/>
                </a:solidFill>
                <a:latin typeface="Calibri"/>
                <a:cs typeface="Calibri"/>
              </a:rPr>
              <a:t>Weekly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Customized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daily</a:t>
            </a:r>
            <a:r>
              <a:rPr sz="1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weekly</a:t>
            </a:r>
            <a:r>
              <a:rPr sz="1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email</a:t>
            </a:r>
            <a:r>
              <a:rPr sz="1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digests,</a:t>
            </a:r>
            <a:r>
              <a:rPr sz="1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providing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summaries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current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health</a:t>
            </a:r>
            <a:r>
              <a:rPr sz="1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law</a:t>
            </a:r>
            <a:r>
              <a:rPr sz="1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404040"/>
                </a:solidFill>
                <a:latin typeface="Calibri"/>
                <a:cs typeface="Calibri"/>
              </a:rPr>
              <a:t>news.</a:t>
            </a:r>
            <a:endParaRPr sz="1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000" dirty="0">
              <a:latin typeface="Calibri"/>
              <a:cs typeface="Calibri"/>
            </a:endParaRPr>
          </a:p>
          <a:p>
            <a:pPr marL="788670">
              <a:lnSpc>
                <a:spcPct val="100000"/>
              </a:lnSpc>
            </a:pPr>
            <a:r>
              <a:rPr sz="1200" b="1" i="1" dirty="0">
                <a:solidFill>
                  <a:srgbClr val="004D8F"/>
                </a:solidFill>
                <a:latin typeface="Calibri"/>
                <a:cs typeface="Calibri"/>
              </a:rPr>
              <a:t>Health</a:t>
            </a:r>
            <a:r>
              <a:rPr sz="1200" b="1" i="1" spc="-25" dirty="0">
                <a:solidFill>
                  <a:srgbClr val="004D8F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004D8F"/>
                </a:solidFill>
                <a:latin typeface="Calibri"/>
                <a:cs typeface="Calibri"/>
              </a:rPr>
              <a:t>Law</a:t>
            </a:r>
            <a:r>
              <a:rPr sz="1200" b="1" i="1" spc="-5" dirty="0">
                <a:solidFill>
                  <a:srgbClr val="004D8F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004D8F"/>
                </a:solidFill>
                <a:latin typeface="Calibri"/>
                <a:cs typeface="Calibri"/>
              </a:rPr>
              <a:t>Connections</a:t>
            </a:r>
            <a:endParaRPr sz="1200" dirty="0">
              <a:latin typeface="Calibri"/>
              <a:cs typeface="Calibri"/>
            </a:endParaRPr>
          </a:p>
          <a:p>
            <a:pPr marL="788670" marR="57785">
              <a:lnSpc>
                <a:spcPct val="130000"/>
              </a:lnSpc>
              <a:spcBef>
                <a:spcPts val="55"/>
              </a:spcBef>
            </a:pP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Bi-monthly</a:t>
            </a:r>
            <a:r>
              <a:rPr sz="1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magazine</a:t>
            </a:r>
            <a:r>
              <a:rPr sz="10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featuring</a:t>
            </a:r>
            <a:r>
              <a:rPr sz="1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legal</a:t>
            </a:r>
            <a:r>
              <a:rPr sz="1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analysis</a:t>
            </a:r>
            <a:r>
              <a:rPr sz="1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written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by</a:t>
            </a:r>
            <a:r>
              <a:rPr sz="1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members,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 association</a:t>
            </a:r>
            <a:r>
              <a:rPr sz="1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member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news</a:t>
            </a:r>
            <a:r>
              <a:rPr sz="1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 more.</a:t>
            </a:r>
            <a:endParaRPr sz="1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90"/>
              </a:spcBef>
            </a:pPr>
            <a:endParaRPr sz="1000" dirty="0">
              <a:latin typeface="Calibri"/>
              <a:cs typeface="Calibri"/>
            </a:endParaRPr>
          </a:p>
          <a:p>
            <a:pPr marL="746760">
              <a:lnSpc>
                <a:spcPct val="100000"/>
              </a:lnSpc>
            </a:pPr>
            <a:r>
              <a:rPr sz="1200" b="1" i="1" dirty="0">
                <a:solidFill>
                  <a:srgbClr val="D9CD45"/>
                </a:solidFill>
                <a:latin typeface="Calibri"/>
                <a:cs typeface="Calibri"/>
              </a:rPr>
              <a:t>Health</a:t>
            </a:r>
            <a:r>
              <a:rPr sz="1200" b="1" i="1" spc="-25" dirty="0">
                <a:solidFill>
                  <a:srgbClr val="D9CD45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D9CD45"/>
                </a:solidFill>
                <a:latin typeface="Calibri"/>
                <a:cs typeface="Calibri"/>
              </a:rPr>
              <a:t>Law</a:t>
            </a:r>
            <a:r>
              <a:rPr sz="1200" b="1" i="1" spc="-15" dirty="0">
                <a:solidFill>
                  <a:srgbClr val="D9CD45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D9CD45"/>
                </a:solidFill>
                <a:latin typeface="Calibri"/>
                <a:cs typeface="Calibri"/>
              </a:rPr>
              <a:t>Archive</a:t>
            </a:r>
            <a:endParaRPr sz="1200" dirty="0">
              <a:latin typeface="Calibri"/>
              <a:cs typeface="Calibri"/>
            </a:endParaRPr>
          </a:p>
          <a:p>
            <a:pPr marL="746760" marR="117475">
              <a:lnSpc>
                <a:spcPct val="130000"/>
              </a:lnSpc>
              <a:spcBef>
                <a:spcPts val="45"/>
              </a:spcBef>
            </a:pP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Online</a:t>
            </a:r>
            <a:r>
              <a:rPr sz="1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searchable</a:t>
            </a:r>
            <a:r>
              <a:rPr sz="1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database</a:t>
            </a:r>
            <a:r>
              <a:rPr sz="1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containing</a:t>
            </a:r>
            <a:r>
              <a:rPr sz="1000" spc="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over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u="sng" spc="-10" dirty="0">
                <a:solidFill>
                  <a:srgbClr val="1D4F91"/>
                </a:solidFill>
                <a:uFill>
                  <a:solidFill>
                    <a:srgbClr val="1D4F91"/>
                  </a:solidFill>
                </a:uFill>
                <a:latin typeface="Calibri"/>
                <a:cs typeface="Calibri"/>
                <a:hlinkClick r:id="rId4"/>
              </a:rPr>
              <a:t>30,000</a:t>
            </a:r>
            <a:r>
              <a:rPr sz="1000" u="none" spc="-10" dirty="0">
                <a:solidFill>
                  <a:srgbClr val="1D4F91"/>
                </a:solidFill>
                <a:latin typeface="Calibri"/>
                <a:cs typeface="Calibri"/>
              </a:rPr>
              <a:t> </a:t>
            </a:r>
            <a:r>
              <a:rPr sz="1000" u="sng" dirty="0">
                <a:solidFill>
                  <a:srgbClr val="1D4F91"/>
                </a:solidFill>
                <a:uFill>
                  <a:solidFill>
                    <a:srgbClr val="1D4F91"/>
                  </a:solidFill>
                </a:uFill>
                <a:latin typeface="Calibri"/>
                <a:cs typeface="Calibri"/>
                <a:hlinkClick r:id="rId4"/>
              </a:rPr>
              <a:t>documents</a:t>
            </a:r>
            <a:r>
              <a:rPr sz="1000" u="none" spc="-35" dirty="0">
                <a:solidFill>
                  <a:srgbClr val="1D4F91"/>
                </a:solidFill>
                <a:latin typeface="Calibri"/>
                <a:cs typeface="Calibri"/>
              </a:rPr>
              <a:t> </a:t>
            </a:r>
            <a:r>
              <a:rPr sz="1000" u="none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000" u="none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u="none" dirty="0">
                <a:solidFill>
                  <a:srgbClr val="404040"/>
                </a:solidFill>
                <a:latin typeface="Calibri"/>
                <a:cs typeface="Calibri"/>
              </a:rPr>
              <a:t>audio</a:t>
            </a:r>
            <a:r>
              <a:rPr sz="1000" u="none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u="none" dirty="0">
                <a:solidFill>
                  <a:srgbClr val="404040"/>
                </a:solidFill>
                <a:latin typeface="Calibri"/>
                <a:cs typeface="Calibri"/>
              </a:rPr>
              <a:t>recordings</a:t>
            </a:r>
            <a:r>
              <a:rPr sz="1000" u="none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b="0" i="1" u="none" dirty="0">
                <a:solidFill>
                  <a:srgbClr val="404040"/>
                </a:solidFill>
                <a:latin typeface="Calibri Light"/>
                <a:cs typeface="Calibri Light"/>
              </a:rPr>
              <a:t>(included </a:t>
            </a:r>
            <a:r>
              <a:rPr sz="1000" b="0" i="1" u="none" spc="-25" dirty="0">
                <a:solidFill>
                  <a:srgbClr val="404040"/>
                </a:solidFill>
                <a:latin typeface="Calibri Light"/>
                <a:cs typeface="Calibri Light"/>
              </a:rPr>
              <a:t>for</a:t>
            </a:r>
            <a:r>
              <a:rPr sz="1000" b="0" i="1" u="none" dirty="0">
                <a:solidFill>
                  <a:srgbClr val="404040"/>
                </a:solidFill>
                <a:latin typeface="Calibri Light"/>
                <a:cs typeface="Calibri Light"/>
              </a:rPr>
              <a:t> members</a:t>
            </a:r>
            <a:r>
              <a:rPr sz="1000" b="0" i="1" u="none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000" b="0" i="1" u="none" dirty="0">
                <a:solidFill>
                  <a:srgbClr val="404040"/>
                </a:solidFill>
                <a:latin typeface="Calibri Light"/>
                <a:cs typeface="Calibri Light"/>
              </a:rPr>
              <a:t>at</a:t>
            </a:r>
            <a:r>
              <a:rPr sz="1000" b="0" i="1" u="none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000" b="0" i="1" u="none" dirty="0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sz="1000" b="0" i="1" u="none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000" b="0" i="1" u="none" dirty="0">
                <a:solidFill>
                  <a:srgbClr val="404040"/>
                </a:solidFill>
                <a:latin typeface="Calibri Light"/>
                <a:cs typeface="Calibri Light"/>
              </a:rPr>
              <a:t>Premium</a:t>
            </a:r>
            <a:r>
              <a:rPr sz="1000" b="0" i="1" u="none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000" b="0" i="1" u="none" spc="-10" dirty="0">
                <a:solidFill>
                  <a:srgbClr val="404040"/>
                </a:solidFill>
                <a:latin typeface="Calibri Light"/>
                <a:cs typeface="Calibri Light"/>
              </a:rPr>
              <a:t>membership</a:t>
            </a:r>
            <a:r>
              <a:rPr sz="1000" b="0" i="1" u="none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000" b="0" i="1" u="none" spc="-10" dirty="0">
                <a:solidFill>
                  <a:srgbClr val="404040"/>
                </a:solidFill>
                <a:latin typeface="Calibri Light"/>
                <a:cs typeface="Calibri Light"/>
              </a:rPr>
              <a:t>level).</a:t>
            </a:r>
            <a:endParaRPr sz="10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lang="en-US" sz="10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lang="en-US" sz="10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10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dirty="0">
                <a:solidFill>
                  <a:srgbClr val="BEBEBE"/>
                </a:solidFill>
                <a:latin typeface="Calibri"/>
                <a:cs typeface="Calibri"/>
              </a:rPr>
              <a:t>8</a:t>
            </a:r>
            <a:r>
              <a:rPr sz="900" spc="210" dirty="0">
                <a:solidFill>
                  <a:srgbClr val="BEBEBE"/>
                </a:solidFill>
                <a:latin typeface="Calibri"/>
                <a:cs typeface="Calibri"/>
              </a:rPr>
              <a:t>  </a:t>
            </a:r>
            <a:r>
              <a:rPr sz="900" dirty="0">
                <a:solidFill>
                  <a:srgbClr val="BEBEBE"/>
                </a:solidFill>
                <a:latin typeface="Calibri"/>
                <a:cs typeface="Calibri"/>
              </a:rPr>
              <a:t>|</a:t>
            </a:r>
            <a:r>
              <a:rPr sz="9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EBEBE"/>
                </a:solidFill>
                <a:latin typeface="Calibri"/>
                <a:cs typeface="Calibri"/>
              </a:rPr>
              <a:t>AHLA</a:t>
            </a:r>
            <a:r>
              <a:rPr sz="900" spc="-1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EBEBE"/>
                </a:solidFill>
                <a:latin typeface="Calibri"/>
                <a:cs typeface="Calibri"/>
              </a:rPr>
              <a:t>Member</a:t>
            </a:r>
            <a:r>
              <a:rPr sz="900" spc="2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BEBEBE"/>
                </a:solidFill>
                <a:latin typeface="Calibri"/>
                <a:cs typeface="Calibri"/>
              </a:rPr>
              <a:t>Benefits</a:t>
            </a:r>
            <a:endParaRPr sz="900" dirty="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817364" y="68580"/>
            <a:ext cx="4210812" cy="3308603"/>
            <a:chOff x="4817364" y="68580"/>
            <a:chExt cx="4210812" cy="3308603"/>
          </a:xfrm>
        </p:grpSpPr>
        <p:pic>
          <p:nvPicPr>
            <p:cNvPr id="25" name="object 25">
              <a:hlinkClick r:id="rId5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99376" y="76200"/>
              <a:ext cx="1828800" cy="2090927"/>
            </a:xfrm>
            <a:prstGeom prst="rect">
              <a:avLst/>
            </a:prstGeom>
          </p:spPr>
        </p:pic>
        <p:pic>
          <p:nvPicPr>
            <p:cNvPr id="26" name="object 26">
              <a:hlinkClick r:id="rId7"/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17364" y="513588"/>
              <a:ext cx="2446019" cy="490727"/>
            </a:xfrm>
            <a:prstGeom prst="rect">
              <a:avLst/>
            </a:prstGeom>
          </p:spPr>
        </p:pic>
        <p:pic>
          <p:nvPicPr>
            <p:cNvPr id="28" name="object 28">
              <a:hlinkClick r:id="rId9"/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79848" y="1766316"/>
              <a:ext cx="2580131" cy="1610867"/>
            </a:xfrm>
            <a:prstGeom prst="rect">
              <a:avLst/>
            </a:prstGeom>
          </p:spPr>
        </p:pic>
        <p:pic>
          <p:nvPicPr>
            <p:cNvPr id="29" name="object 29">
              <a:hlinkClick r:id="rId5"/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99376" y="68580"/>
              <a:ext cx="1828799" cy="2365247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14ADA4DE-C050-D3A3-52FE-4C037659AA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45102" y="3543973"/>
            <a:ext cx="2415749" cy="39627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760" y="4811210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>
                <a:solidFill>
                  <a:srgbClr val="BEBEBE"/>
                </a:solidFill>
                <a:latin typeface="Times New Roman"/>
                <a:cs typeface="Times New Roman"/>
              </a:rPr>
              <a:t>9</a:t>
            </a:r>
            <a:endParaRPr sz="9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9523" y="4864009"/>
            <a:ext cx="2058264" cy="11342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1353311"/>
            <a:ext cx="4693920" cy="3790315"/>
          </a:xfrm>
          <a:custGeom>
            <a:avLst/>
            <a:gdLst/>
            <a:ahLst/>
            <a:cxnLst/>
            <a:rect l="l" t="t" r="r" b="b"/>
            <a:pathLst>
              <a:path w="4693920" h="3790315">
                <a:moveTo>
                  <a:pt x="4693920" y="0"/>
                </a:moveTo>
                <a:lnTo>
                  <a:pt x="0" y="0"/>
                </a:lnTo>
                <a:lnTo>
                  <a:pt x="0" y="3790188"/>
                </a:lnTo>
                <a:lnTo>
                  <a:pt x="4693920" y="3790188"/>
                </a:lnTo>
                <a:lnTo>
                  <a:pt x="4693920" y="0"/>
                </a:lnTo>
                <a:close/>
              </a:path>
            </a:pathLst>
          </a:custGeom>
          <a:solidFill>
            <a:srgbClr val="004D8F">
              <a:alpha val="4901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16498" y="1632423"/>
            <a:ext cx="370522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>
                <a:latin typeface="Calibri"/>
                <a:cs typeface="Calibri"/>
              </a:rPr>
              <a:t>Members</a:t>
            </a:r>
            <a:r>
              <a:rPr sz="1400" spc="-60">
                <a:latin typeface="Calibri"/>
                <a:cs typeface="Calibri"/>
              </a:rPr>
              <a:t> </a:t>
            </a:r>
            <a:r>
              <a:rPr sz="1400">
                <a:latin typeface="Calibri"/>
                <a:cs typeface="Calibri"/>
              </a:rPr>
              <a:t>are</a:t>
            </a:r>
            <a:r>
              <a:rPr sz="1400" spc="-50">
                <a:latin typeface="Calibri"/>
                <a:cs typeface="Calibri"/>
              </a:rPr>
              <a:t> </a:t>
            </a:r>
            <a:r>
              <a:rPr sz="1400">
                <a:latin typeface="Calibri"/>
                <a:cs typeface="Calibri"/>
              </a:rPr>
              <a:t>entitled</a:t>
            </a:r>
            <a:r>
              <a:rPr sz="1400" spc="-35">
                <a:latin typeface="Calibri"/>
                <a:cs typeface="Calibri"/>
              </a:rPr>
              <a:t> </a:t>
            </a:r>
            <a:r>
              <a:rPr sz="1400">
                <a:latin typeface="Calibri"/>
                <a:cs typeface="Calibri"/>
              </a:rPr>
              <a:t>to</a:t>
            </a:r>
            <a:r>
              <a:rPr sz="1400" spc="-60">
                <a:latin typeface="Calibri"/>
                <a:cs typeface="Calibri"/>
              </a:rPr>
              <a:t> </a:t>
            </a:r>
            <a:r>
              <a:rPr sz="1400" spc="-10">
                <a:latin typeface="Calibri"/>
                <a:cs typeface="Calibri"/>
              </a:rPr>
              <a:t>exclusive</a:t>
            </a:r>
            <a:r>
              <a:rPr sz="1400" spc="-40">
                <a:latin typeface="Calibri"/>
                <a:cs typeface="Calibri"/>
              </a:rPr>
              <a:t> </a:t>
            </a:r>
            <a:r>
              <a:rPr sz="1400">
                <a:latin typeface="Calibri"/>
                <a:cs typeface="Calibri"/>
              </a:rPr>
              <a:t>discounts</a:t>
            </a:r>
            <a:r>
              <a:rPr sz="1400" spc="-45">
                <a:latin typeface="Calibri"/>
                <a:cs typeface="Calibri"/>
              </a:rPr>
              <a:t> </a:t>
            </a:r>
            <a:r>
              <a:rPr sz="1400" spc="-25">
                <a:latin typeface="Calibri"/>
                <a:cs typeface="Calibri"/>
              </a:rPr>
              <a:t>on </a:t>
            </a:r>
            <a:r>
              <a:rPr sz="1400">
                <a:latin typeface="Calibri"/>
                <a:cs typeface="Calibri"/>
              </a:rPr>
              <a:t>AHLA</a:t>
            </a:r>
            <a:r>
              <a:rPr sz="1400" spc="-45">
                <a:latin typeface="Calibri"/>
                <a:cs typeface="Calibri"/>
              </a:rPr>
              <a:t> </a:t>
            </a:r>
            <a:r>
              <a:rPr sz="1400">
                <a:latin typeface="Calibri"/>
                <a:cs typeface="Calibri"/>
              </a:rPr>
              <a:t>titles</a:t>
            </a:r>
            <a:r>
              <a:rPr sz="1400" spc="-15">
                <a:latin typeface="Calibri"/>
                <a:cs typeface="Calibri"/>
              </a:rPr>
              <a:t> </a:t>
            </a:r>
            <a:r>
              <a:rPr sz="1400">
                <a:latin typeface="Calibri"/>
                <a:cs typeface="Calibri"/>
              </a:rPr>
              <a:t>published</a:t>
            </a:r>
            <a:r>
              <a:rPr sz="1400" spc="-5">
                <a:latin typeface="Calibri"/>
                <a:cs typeface="Calibri"/>
              </a:rPr>
              <a:t> </a:t>
            </a:r>
            <a:r>
              <a:rPr sz="1400">
                <a:latin typeface="Calibri"/>
                <a:cs typeface="Calibri"/>
              </a:rPr>
              <a:t>in</a:t>
            </a:r>
            <a:r>
              <a:rPr sz="1400" spc="-45">
                <a:latin typeface="Calibri"/>
                <a:cs typeface="Calibri"/>
              </a:rPr>
              <a:t> </a:t>
            </a:r>
            <a:r>
              <a:rPr sz="1400" spc="-10">
                <a:latin typeface="Calibri"/>
                <a:cs typeface="Calibri"/>
              </a:rPr>
              <a:t>cooperation</a:t>
            </a:r>
            <a:r>
              <a:rPr sz="1400" spc="-45">
                <a:latin typeface="Calibri"/>
                <a:cs typeface="Calibri"/>
              </a:rPr>
              <a:t> </a:t>
            </a:r>
            <a:r>
              <a:rPr sz="1400" spc="-20">
                <a:latin typeface="Calibri"/>
                <a:cs typeface="Calibri"/>
              </a:rPr>
              <a:t>with </a:t>
            </a:r>
            <a:r>
              <a:rPr sz="1400" spc="-10">
                <a:latin typeface="Calibri"/>
                <a:cs typeface="Calibri"/>
              </a:rPr>
              <a:t>LexisNexis.</a:t>
            </a:r>
            <a:r>
              <a:rPr sz="1400" spc="-55">
                <a:latin typeface="Calibri"/>
                <a:cs typeface="Calibri"/>
              </a:rPr>
              <a:t> </a:t>
            </a:r>
            <a:r>
              <a:rPr sz="1400">
                <a:latin typeface="Calibri"/>
                <a:cs typeface="Calibri"/>
              </a:rPr>
              <a:t>Our</a:t>
            </a:r>
            <a:r>
              <a:rPr sz="1400" spc="-50">
                <a:latin typeface="Calibri"/>
                <a:cs typeface="Calibri"/>
              </a:rPr>
              <a:t> </a:t>
            </a:r>
            <a:r>
              <a:rPr sz="1400">
                <a:latin typeface="Calibri"/>
                <a:cs typeface="Calibri"/>
              </a:rPr>
              <a:t>deepest</a:t>
            </a:r>
            <a:r>
              <a:rPr sz="1400" spc="-15">
                <a:latin typeface="Calibri"/>
                <a:cs typeface="Calibri"/>
              </a:rPr>
              <a:t> </a:t>
            </a:r>
            <a:r>
              <a:rPr sz="1400">
                <a:latin typeface="Calibri"/>
                <a:cs typeface="Calibri"/>
              </a:rPr>
              <a:t>dives,</a:t>
            </a:r>
            <a:r>
              <a:rPr sz="1400" spc="-50">
                <a:latin typeface="Calibri"/>
                <a:cs typeface="Calibri"/>
              </a:rPr>
              <a:t> </a:t>
            </a:r>
            <a:r>
              <a:rPr sz="1400">
                <a:latin typeface="Calibri"/>
                <a:cs typeface="Calibri"/>
              </a:rPr>
              <a:t>written</a:t>
            </a:r>
            <a:r>
              <a:rPr sz="1400" spc="-35">
                <a:latin typeface="Calibri"/>
                <a:cs typeface="Calibri"/>
              </a:rPr>
              <a:t> </a:t>
            </a:r>
            <a:r>
              <a:rPr sz="1400">
                <a:latin typeface="Calibri"/>
                <a:cs typeface="Calibri"/>
              </a:rPr>
              <a:t>by</a:t>
            </a:r>
            <a:r>
              <a:rPr sz="1400" spc="-35">
                <a:latin typeface="Calibri"/>
                <a:cs typeface="Calibri"/>
              </a:rPr>
              <a:t> </a:t>
            </a:r>
            <a:r>
              <a:rPr sz="1400" spc="-10">
                <a:latin typeface="Calibri"/>
                <a:cs typeface="Calibri"/>
              </a:rPr>
              <a:t>members </a:t>
            </a:r>
            <a:r>
              <a:rPr sz="1400">
                <a:latin typeface="Calibri"/>
                <a:cs typeface="Calibri"/>
              </a:rPr>
              <a:t>of</a:t>
            </a:r>
            <a:r>
              <a:rPr sz="1400" spc="-40">
                <a:latin typeface="Calibri"/>
                <a:cs typeface="Calibri"/>
              </a:rPr>
              <a:t> </a:t>
            </a:r>
            <a:r>
              <a:rPr sz="1400">
                <a:latin typeface="Calibri"/>
                <a:cs typeface="Calibri"/>
              </a:rPr>
              <a:t>the</a:t>
            </a:r>
            <a:r>
              <a:rPr sz="1400" spc="-30">
                <a:latin typeface="Calibri"/>
                <a:cs typeface="Calibri"/>
              </a:rPr>
              <a:t> </a:t>
            </a:r>
            <a:r>
              <a:rPr sz="1400">
                <a:latin typeface="Calibri"/>
                <a:cs typeface="Calibri"/>
              </a:rPr>
              <a:t>health law</a:t>
            </a:r>
            <a:r>
              <a:rPr sz="1400" spc="-40">
                <a:latin typeface="Calibri"/>
                <a:cs typeface="Calibri"/>
              </a:rPr>
              <a:t> </a:t>
            </a:r>
            <a:r>
              <a:rPr sz="1400" spc="-10">
                <a:latin typeface="Calibri"/>
                <a:cs typeface="Calibri"/>
              </a:rPr>
              <a:t>community.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45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u="sng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AHLA-LexisNexis</a:t>
            </a:r>
            <a:r>
              <a:rPr sz="1400" u="sng" spc="1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400" u="sng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Store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77491" y="517305"/>
            <a:ext cx="38995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>
                <a:solidFill>
                  <a:srgbClr val="004D8F"/>
                </a:solidFill>
                <a:latin typeface="Calibri"/>
                <a:cs typeface="Calibri"/>
              </a:rPr>
              <a:t>Build</a:t>
            </a:r>
            <a:r>
              <a:rPr sz="2800" b="1" spc="-105">
                <a:solidFill>
                  <a:srgbClr val="004D8F"/>
                </a:solidFill>
                <a:latin typeface="Calibri"/>
                <a:cs typeface="Calibri"/>
              </a:rPr>
              <a:t> </a:t>
            </a:r>
            <a:r>
              <a:rPr sz="2800" b="1" spc="-45">
                <a:solidFill>
                  <a:srgbClr val="004D8F"/>
                </a:solidFill>
                <a:latin typeface="Calibri"/>
                <a:cs typeface="Calibri"/>
              </a:rPr>
              <a:t>Your</a:t>
            </a:r>
            <a:r>
              <a:rPr sz="2800" b="1" spc="-114">
                <a:solidFill>
                  <a:srgbClr val="004D8F"/>
                </a:solidFill>
                <a:latin typeface="Calibri"/>
                <a:cs typeface="Calibri"/>
              </a:rPr>
              <a:t> </a:t>
            </a:r>
            <a:r>
              <a:rPr sz="2800" b="1" spc="-10">
                <a:solidFill>
                  <a:srgbClr val="004D8F"/>
                </a:solidFill>
                <a:latin typeface="Calibri"/>
                <a:cs typeface="Calibri"/>
              </a:rPr>
              <a:t>Reference</a:t>
            </a:r>
            <a:r>
              <a:rPr sz="2800" b="1" spc="-75">
                <a:solidFill>
                  <a:srgbClr val="004D8F"/>
                </a:solidFill>
                <a:latin typeface="Calibri"/>
                <a:cs typeface="Calibri"/>
              </a:rPr>
              <a:t> </a:t>
            </a:r>
            <a:r>
              <a:rPr sz="2800" b="1" spc="-10">
                <a:solidFill>
                  <a:srgbClr val="004D8F"/>
                </a:solidFill>
                <a:latin typeface="Calibri"/>
                <a:cs typeface="Calibri"/>
              </a:rPr>
              <a:t>Shelf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24628" y="1475232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59">
                <a:moveTo>
                  <a:pt x="60960" y="0"/>
                </a:moveTo>
                <a:lnTo>
                  <a:pt x="0" y="0"/>
                </a:lnTo>
                <a:lnTo>
                  <a:pt x="0" y="60960"/>
                </a:lnTo>
                <a:lnTo>
                  <a:pt x="60960" y="60960"/>
                </a:lnTo>
                <a:lnTo>
                  <a:pt x="60960" y="0"/>
                </a:lnTo>
                <a:close/>
              </a:path>
            </a:pathLst>
          </a:custGeom>
          <a:solidFill>
            <a:srgbClr val="004D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34355" y="1475232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59">
                <a:moveTo>
                  <a:pt x="60960" y="0"/>
                </a:moveTo>
                <a:lnTo>
                  <a:pt x="0" y="0"/>
                </a:lnTo>
                <a:lnTo>
                  <a:pt x="0" y="60960"/>
                </a:lnTo>
                <a:lnTo>
                  <a:pt x="60960" y="60960"/>
                </a:lnTo>
                <a:lnTo>
                  <a:pt x="60960" y="0"/>
                </a:lnTo>
                <a:close/>
              </a:path>
            </a:pathLst>
          </a:custGeom>
          <a:solidFill>
            <a:srgbClr val="61C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44084" y="1475232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59">
                <a:moveTo>
                  <a:pt x="60960" y="0"/>
                </a:moveTo>
                <a:lnTo>
                  <a:pt x="0" y="0"/>
                </a:lnTo>
                <a:lnTo>
                  <a:pt x="0" y="60960"/>
                </a:lnTo>
                <a:lnTo>
                  <a:pt x="60960" y="60960"/>
                </a:lnTo>
                <a:lnTo>
                  <a:pt x="60960" y="0"/>
                </a:lnTo>
                <a:close/>
              </a:path>
            </a:pathLst>
          </a:custGeom>
          <a:solidFill>
            <a:srgbClr val="D9C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53811" y="1475232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59">
                <a:moveTo>
                  <a:pt x="60960" y="0"/>
                </a:moveTo>
                <a:lnTo>
                  <a:pt x="0" y="0"/>
                </a:lnTo>
                <a:lnTo>
                  <a:pt x="0" y="60960"/>
                </a:lnTo>
                <a:lnTo>
                  <a:pt x="60960" y="60960"/>
                </a:lnTo>
                <a:lnTo>
                  <a:pt x="60960" y="0"/>
                </a:lnTo>
                <a:close/>
              </a:path>
            </a:pathLst>
          </a:custGeom>
          <a:solidFill>
            <a:srgbClr val="004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65064" y="1475232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59">
                <a:moveTo>
                  <a:pt x="60960" y="0"/>
                </a:moveTo>
                <a:lnTo>
                  <a:pt x="0" y="0"/>
                </a:lnTo>
                <a:lnTo>
                  <a:pt x="0" y="60960"/>
                </a:lnTo>
                <a:lnTo>
                  <a:pt x="60960" y="60960"/>
                </a:lnTo>
                <a:lnTo>
                  <a:pt x="60960" y="0"/>
                </a:lnTo>
                <a:close/>
              </a:path>
            </a:pathLst>
          </a:custGeom>
          <a:solidFill>
            <a:srgbClr val="D3BC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74791" y="1475232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59">
                <a:moveTo>
                  <a:pt x="60960" y="0"/>
                </a:moveTo>
                <a:lnTo>
                  <a:pt x="0" y="0"/>
                </a:lnTo>
                <a:lnTo>
                  <a:pt x="0" y="60960"/>
                </a:lnTo>
                <a:lnTo>
                  <a:pt x="60960" y="60960"/>
                </a:lnTo>
                <a:lnTo>
                  <a:pt x="60960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0" y="425195"/>
            <a:ext cx="4145279" cy="4270375"/>
            <a:chOff x="0" y="425195"/>
            <a:chExt cx="4145279" cy="427037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25195"/>
              <a:ext cx="1668780" cy="22174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2204" y="941832"/>
              <a:ext cx="2513075" cy="375361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E9EA375DB15F4D94154A324E100D87" ma:contentTypeVersion="18" ma:contentTypeDescription="Create a new document." ma:contentTypeScope="" ma:versionID="1aac0e189f477de990bfcdb465dfe9e4">
  <xsd:schema xmlns:xsd="http://www.w3.org/2001/XMLSchema" xmlns:xs="http://www.w3.org/2001/XMLSchema" xmlns:p="http://schemas.microsoft.com/office/2006/metadata/properties" xmlns:ns2="1ed0fc77-36fd-42b5-b569-134fa315dbe2" xmlns:ns3="f9300d67-1b81-4fbe-b86b-1944e7c180d5" targetNamespace="http://schemas.microsoft.com/office/2006/metadata/properties" ma:root="true" ma:fieldsID="736b20ffded4a985731dc996ea69cb76" ns2:_="" ns3:_="">
    <xsd:import namespace="1ed0fc77-36fd-42b5-b569-134fa315dbe2"/>
    <xsd:import namespace="f9300d67-1b81-4fbe-b86b-1944e7c180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0fc77-36fd-42b5-b569-134fa315db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1b61fe9-e508-40b9-9e72-fa273f8327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300d67-1b81-4fbe-b86b-1944e7c180d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1e85407-2b6e-4e1e-84d8-38f9ba3a20b4}" ma:internalName="TaxCatchAll" ma:showField="CatchAllData" ma:web="f9300d67-1b81-4fbe-b86b-1944e7c180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d0fc77-36fd-42b5-b569-134fa315dbe2">
      <Terms xmlns="http://schemas.microsoft.com/office/infopath/2007/PartnerControls"/>
    </lcf76f155ced4ddcb4097134ff3c332f>
    <TaxCatchAll xmlns="f9300d67-1b81-4fbe-b86b-1944e7c180d5" xsi:nil="true"/>
  </documentManagement>
</p:properties>
</file>

<file path=customXml/itemProps1.xml><?xml version="1.0" encoding="utf-8"?>
<ds:datastoreItem xmlns:ds="http://schemas.openxmlformats.org/officeDocument/2006/customXml" ds:itemID="{EBE34B49-29E1-44B7-B77A-BB722ACBCF2B}">
  <ds:schemaRefs>
    <ds:schemaRef ds:uri="1ed0fc77-36fd-42b5-b569-134fa315dbe2"/>
    <ds:schemaRef ds:uri="f9300d67-1b81-4fbe-b86b-1944e7c180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6CC166A-C3B4-4B5E-B6D8-1ECDB36FCD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D0B690-83DB-4EC0-AE6D-6F72BBF14EDF}">
  <ds:schemaRefs>
    <ds:schemaRef ds:uri="1ed0fc77-36fd-42b5-b569-134fa315dbe2"/>
    <ds:schemaRef ds:uri="f9300d67-1b81-4fbe-b86b-1944e7c180d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1254</Words>
  <Application>Microsoft Office PowerPoint</Application>
  <PresentationFormat>On-screen Show (16:9)</PresentationFormat>
  <Paragraphs>168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Times New Roman</vt:lpstr>
      <vt:lpstr>Office Theme</vt:lpstr>
      <vt:lpstr>AHLA Day Get Started – Get Connected – Get Involved</vt:lpstr>
      <vt:lpstr>HEALTH LAW COMMUNITY</vt:lpstr>
      <vt:lpstr>www.americanhealthlaw.org</vt:lpstr>
      <vt:lpstr>Education</vt:lpstr>
      <vt:lpstr>Connect, Learn, Advance Virtually</vt:lpstr>
      <vt:lpstr>Connect, Learn, Advance Virtually</vt:lpstr>
      <vt:lpstr>Community</vt:lpstr>
      <vt:lpstr>Member Publications</vt:lpstr>
      <vt:lpstr>PowerPoint Presentation</vt:lpstr>
      <vt:lpstr>Practice Groups</vt:lpstr>
      <vt:lpstr>Engage with Leading Professionals</vt:lpstr>
      <vt:lpstr>Health Law Network – Included in ALL Membership Levels</vt:lpstr>
      <vt:lpstr>Showcase Your Organization's Talent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Smith</dc:creator>
  <cp:lastModifiedBy>Teshia A. Birts</cp:lastModifiedBy>
  <cp:revision>1</cp:revision>
  <dcterms:created xsi:type="dcterms:W3CDTF">2025-04-01T19:38:29Z</dcterms:created>
  <dcterms:modified xsi:type="dcterms:W3CDTF">2025-04-08T15:34:58Z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0x010100CFE9EA375DB15F4D94154A324E100D87</vt:lpwstr>
  </property>
  <property fmtid="{D5CDD505-2E9C-101B-9397-08002B2CF9AE}" pid="3" name="Created">
    <vt:filetime>2024-06-18T00:00:00Z</vt:filetime>
  </property>
  <property fmtid="{D5CDD505-2E9C-101B-9397-08002B2CF9AE}" pid="4" name="Creator">
    <vt:lpwstr>Acrobat PDFMaker 24 for PowerPoint</vt:lpwstr>
  </property>
  <property fmtid="{D5CDD505-2E9C-101B-9397-08002B2CF9AE}" pid="5" name="LastSaved">
    <vt:filetime>2025-04-01T00:00:00Z</vt:filetime>
  </property>
  <property fmtid="{D5CDD505-2E9C-101B-9397-08002B2CF9AE}" pid="6" name="Producer">
    <vt:lpwstr>Adobe PDF Library 24.2.23</vt:lpwstr>
  </property>
  <property fmtid="{D5CDD505-2E9C-101B-9397-08002B2CF9AE}" pid="7" name="MediaServiceImageTags">
    <vt:lpwstr/>
  </property>
</Properties>
</file>